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610"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jpeg>
</file>

<file path=ppt/media/image3.jpg>
</file>

<file path=ppt/media/image4.pn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E76F98-5356-4489-8617-62847B04F10D}" type="datetimeFigureOut">
              <a:rPr lang="en-IN" smtClean="0"/>
              <a:t>12-04-2024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59F939-4AE2-4906-AB7E-2DF67C33636B}" type="slidenum">
              <a:rPr lang="en-IN" smtClean="0"/>
              <a:t>‹#›</a:t>
            </a:fld>
            <a:endParaRPr lang="en-IN"/>
          </a:p>
        </p:txBody>
      </p:sp>
    </p:spTree>
    <p:extLst>
      <p:ext uri="{BB962C8B-B14F-4D97-AF65-F5344CB8AC3E}">
        <p14:creationId xmlns:p14="http://schemas.microsoft.com/office/powerpoint/2010/main" val="3662719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30680-21AA-75AE-CD01-B61FA954C0E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457A672-B37F-EB80-BEED-A4360D48B1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9FA1BBC-A026-7CB7-7B36-8ED04C7733D0}"/>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5" name="Footer Placeholder 4">
            <a:extLst>
              <a:ext uri="{FF2B5EF4-FFF2-40B4-BE49-F238E27FC236}">
                <a16:creationId xmlns:a16="http://schemas.microsoft.com/office/drawing/2014/main" id="{D157BFEF-299B-402D-858C-C9A9D8FF0E1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285EA5-02AC-E0FB-84DD-083FF26000D9}"/>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479371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33EDC-EF22-34BA-F5A4-6E901D3C904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99E5EB6-5469-C208-7BBE-2AF27C49C42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B6B88F-1CE6-90F6-E3AF-6F333FFFB378}"/>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5" name="Footer Placeholder 4">
            <a:extLst>
              <a:ext uri="{FF2B5EF4-FFF2-40B4-BE49-F238E27FC236}">
                <a16:creationId xmlns:a16="http://schemas.microsoft.com/office/drawing/2014/main" id="{02A8EDD7-D7D7-55D6-89FF-379976E9D7F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814DDC-E0F7-5687-2E58-52FF050A78D6}"/>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25504393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F3A91B-50F5-A3EA-28C4-32D6471E999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E9240FA-5084-864B-8E6B-C075DC7324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CE2264B-7F67-BDD1-E572-A4360C8E55F5}"/>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5" name="Footer Placeholder 4">
            <a:extLst>
              <a:ext uri="{FF2B5EF4-FFF2-40B4-BE49-F238E27FC236}">
                <a16:creationId xmlns:a16="http://schemas.microsoft.com/office/drawing/2014/main" id="{DA4BE2AD-C42E-3BAD-8943-1C364E7EE7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B86FDC-1FE9-9032-AAFA-A47E1875F38D}"/>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821645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75EA5-AB79-62ED-3A85-31BC0BCB67F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F9309F8-CB7B-896A-DA9D-2FBC4C26DF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5610971-3285-AEDB-A0EA-413BA7FBBD20}"/>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5" name="Footer Placeholder 4">
            <a:extLst>
              <a:ext uri="{FF2B5EF4-FFF2-40B4-BE49-F238E27FC236}">
                <a16:creationId xmlns:a16="http://schemas.microsoft.com/office/drawing/2014/main" id="{C029A1F8-6ADC-474F-58E3-8E5F8D265BC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2DDCBC-103D-B58E-4524-390BC253BFB5}"/>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3581196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B493F-048B-1370-EF24-30396DD184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46A9BBD-AC21-02C5-08F0-615EACD8DD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D7E5FB-5EC7-9E98-A03A-3F32B53B4338}"/>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5" name="Footer Placeholder 4">
            <a:extLst>
              <a:ext uri="{FF2B5EF4-FFF2-40B4-BE49-F238E27FC236}">
                <a16:creationId xmlns:a16="http://schemas.microsoft.com/office/drawing/2014/main" id="{EEFB67DF-1A49-B24F-B59A-12CC851A26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082064-C8AC-34EC-8933-8EA7B613C938}"/>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2065257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796D0-A3CC-73C2-4135-3458905CA8E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8309872-51B2-22EE-DE7B-496D10EB0D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61D2C96-32D0-1536-41E0-C5D8DFC44F5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CCB35D2-22CF-4599-A15C-E3AEB3B67396}"/>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6" name="Footer Placeholder 5">
            <a:extLst>
              <a:ext uri="{FF2B5EF4-FFF2-40B4-BE49-F238E27FC236}">
                <a16:creationId xmlns:a16="http://schemas.microsoft.com/office/drawing/2014/main" id="{1FEFD40F-F182-44AD-DEF9-523B6B04E0A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35359D7-6F11-4126-9005-BC82EDCF0306}"/>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1790445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75377-E831-BD0D-DF03-E6875FDBBC9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8849E16-A333-DF88-3958-A402944EDB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5A1FC6-E9F5-140E-7D02-DD0873D7440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44002C4-3E9D-7247-885E-E422BFE4ED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091F21-D2E6-D9C3-8DB4-29562DE082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252659F-7B32-6E90-25ED-A1582FED2024}"/>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8" name="Footer Placeholder 7">
            <a:extLst>
              <a:ext uri="{FF2B5EF4-FFF2-40B4-BE49-F238E27FC236}">
                <a16:creationId xmlns:a16="http://schemas.microsoft.com/office/drawing/2014/main" id="{5DACE695-5934-0001-5BDE-9B8C5A5E718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C309679-2C89-8A8E-0A63-9DB06E31AE1D}"/>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2962028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06C86-BAF6-AC38-0B57-52B1F794D00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E51FB3B-9C23-CC0D-0BBC-5EF37843AFB2}"/>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4" name="Footer Placeholder 3">
            <a:extLst>
              <a:ext uri="{FF2B5EF4-FFF2-40B4-BE49-F238E27FC236}">
                <a16:creationId xmlns:a16="http://schemas.microsoft.com/office/drawing/2014/main" id="{56AC8C03-C65D-57B3-0358-4D2E22245F9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2B98F71-5A0F-7D9D-CD01-A45770EA5D4C}"/>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19053882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76A31F-D3AF-950F-E8A7-4E98B140901A}"/>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3" name="Footer Placeholder 2">
            <a:extLst>
              <a:ext uri="{FF2B5EF4-FFF2-40B4-BE49-F238E27FC236}">
                <a16:creationId xmlns:a16="http://schemas.microsoft.com/office/drawing/2014/main" id="{B2BA215F-55E7-5E0E-D704-F841AD8C2F1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1FD770F-485F-BE60-E483-5156B593A01F}"/>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570833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2A1F1-7A53-0089-2DAC-41D6C4E582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0851E36-C0C4-3D8B-E8A8-35A289EF18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4BBA161-E7AA-60F9-D0E2-8A7084ACD9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0DC234-0643-D14B-6277-0039A68C720C}"/>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6" name="Footer Placeholder 5">
            <a:extLst>
              <a:ext uri="{FF2B5EF4-FFF2-40B4-BE49-F238E27FC236}">
                <a16:creationId xmlns:a16="http://schemas.microsoft.com/office/drawing/2014/main" id="{89B6F5AF-6191-9493-F0A7-2788A2C6EF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3B00924-44A9-41C1-2A25-11A3372D862C}"/>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1338963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5CA1B-207C-41AB-605E-A878FB22E7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9D6C4A1-90D8-323F-D59B-0A5B4E1BA2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36291C0-0D4F-4C1E-9272-6A98FBA43F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275128-7443-DBD0-DA5F-52D0D293179F}"/>
              </a:ext>
            </a:extLst>
          </p:cNvPr>
          <p:cNvSpPr>
            <a:spLocks noGrp="1"/>
          </p:cNvSpPr>
          <p:nvPr>
            <p:ph type="dt" sz="half" idx="10"/>
          </p:nvPr>
        </p:nvSpPr>
        <p:spPr/>
        <p:txBody>
          <a:bodyPr/>
          <a:lstStyle/>
          <a:p>
            <a:fld id="{19447F2A-CD59-4A81-A452-3C010C22C0A3}" type="datetimeFigureOut">
              <a:rPr lang="en-IN" smtClean="0"/>
              <a:t>12-04-2024</a:t>
            </a:fld>
            <a:endParaRPr lang="en-IN"/>
          </a:p>
        </p:txBody>
      </p:sp>
      <p:sp>
        <p:nvSpPr>
          <p:cNvPr id="6" name="Footer Placeholder 5">
            <a:extLst>
              <a:ext uri="{FF2B5EF4-FFF2-40B4-BE49-F238E27FC236}">
                <a16:creationId xmlns:a16="http://schemas.microsoft.com/office/drawing/2014/main" id="{A363A3DA-E693-D372-9C1A-412009D52A5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3BB767C-2ACD-6285-383B-DB9AA5F0D4DA}"/>
              </a:ext>
            </a:extLst>
          </p:cNvPr>
          <p:cNvSpPr>
            <a:spLocks noGrp="1"/>
          </p:cNvSpPr>
          <p:nvPr>
            <p:ph type="sldNum" sz="quarter" idx="12"/>
          </p:nvPr>
        </p:nvSpPr>
        <p:spPr/>
        <p:txBody>
          <a:bodyPr/>
          <a:lstStyle/>
          <a:p>
            <a:fld id="{43C4F4BC-8635-4243-9FF8-CB782D547731}" type="slidenum">
              <a:rPr lang="en-IN" smtClean="0"/>
              <a:t>‹#›</a:t>
            </a:fld>
            <a:endParaRPr lang="en-IN"/>
          </a:p>
        </p:txBody>
      </p:sp>
    </p:spTree>
    <p:extLst>
      <p:ext uri="{BB962C8B-B14F-4D97-AF65-F5344CB8AC3E}">
        <p14:creationId xmlns:p14="http://schemas.microsoft.com/office/powerpoint/2010/main" val="2446407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AE1674-83BA-19BF-5A19-D2D19FF665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77F162C-468C-D9B4-EF1B-1132BD1BE5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E7982F-C197-622E-E361-7F61BA330C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447F2A-CD59-4A81-A452-3C010C22C0A3}" type="datetimeFigureOut">
              <a:rPr lang="en-IN" smtClean="0"/>
              <a:t>12-04-2024</a:t>
            </a:fld>
            <a:endParaRPr lang="en-IN"/>
          </a:p>
        </p:txBody>
      </p:sp>
      <p:sp>
        <p:nvSpPr>
          <p:cNvPr id="5" name="Footer Placeholder 4">
            <a:extLst>
              <a:ext uri="{FF2B5EF4-FFF2-40B4-BE49-F238E27FC236}">
                <a16:creationId xmlns:a16="http://schemas.microsoft.com/office/drawing/2014/main" id="{A4559082-C207-76DD-AEFA-7DBB03EF97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71DC7E0-CDC4-CC15-22EA-122E55F2F9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C4F4BC-8635-4243-9FF8-CB782D547731}" type="slidenum">
              <a:rPr lang="en-IN" smtClean="0"/>
              <a:t>‹#›</a:t>
            </a:fld>
            <a:endParaRPr lang="en-IN"/>
          </a:p>
        </p:txBody>
      </p:sp>
    </p:spTree>
    <p:extLst>
      <p:ext uri="{BB962C8B-B14F-4D97-AF65-F5344CB8AC3E}">
        <p14:creationId xmlns:p14="http://schemas.microsoft.com/office/powerpoint/2010/main" val="32726118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1.png"/><Relationship Id="rId3" Type="http://schemas.openxmlformats.org/officeDocument/2006/relationships/image" Target="../media/image3.jpg"/><Relationship Id="rId7" Type="http://schemas.openxmlformats.org/officeDocument/2006/relationships/image" Target="../media/image7.jpeg"/><Relationship Id="rId12" Type="http://schemas.openxmlformats.org/officeDocument/2006/relationships/oleObject" Target="../embeddings/oleObject2.bin"/><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oleObject" Target="../embeddings/oleObject1.bin"/><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emf"/></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839DED8-C1F1-D5D0-8CA1-30CA44028373}"/>
              </a:ext>
            </a:extLst>
          </p:cNvPr>
          <p:cNvPicPr>
            <a:picLocks noChangeAspect="1"/>
          </p:cNvPicPr>
          <p:nvPr/>
        </p:nvPicPr>
        <p:blipFill rotWithShape="1">
          <a:blip r:embed="rId2"/>
          <a:srcRect l="8885" t="1159" r="9022" b="6521"/>
          <a:stretch/>
        </p:blipFill>
        <p:spPr>
          <a:xfrm>
            <a:off x="1083365" y="79513"/>
            <a:ext cx="10008706" cy="6331226"/>
          </a:xfrm>
          <a:prstGeom prst="rect">
            <a:avLst/>
          </a:prstGeom>
        </p:spPr>
      </p:pic>
      <p:sp>
        <p:nvSpPr>
          <p:cNvPr id="6" name="TextBox 5">
            <a:extLst>
              <a:ext uri="{FF2B5EF4-FFF2-40B4-BE49-F238E27FC236}">
                <a16:creationId xmlns:a16="http://schemas.microsoft.com/office/drawing/2014/main" id="{A764C5B9-D04E-7400-25D6-364C0BC8C169}"/>
              </a:ext>
            </a:extLst>
          </p:cNvPr>
          <p:cNvSpPr txBox="1"/>
          <p:nvPr/>
        </p:nvSpPr>
        <p:spPr>
          <a:xfrm>
            <a:off x="10206181" y="2530037"/>
            <a:ext cx="1653309" cy="715089"/>
          </a:xfrm>
          <a:prstGeom prst="roundRect">
            <a:avLst/>
          </a:prstGeom>
          <a:solidFill>
            <a:srgbClr val="FFC000"/>
          </a:solidFill>
        </p:spPr>
        <p:txBody>
          <a:bodyPr wrap="square" rtlCol="0">
            <a:spAutoFit/>
          </a:bodyPr>
          <a:lstStyle/>
          <a:p>
            <a:r>
              <a:rPr lang="en-IN" b="1" dirty="0"/>
              <a:t>Customer User Form</a:t>
            </a:r>
          </a:p>
        </p:txBody>
      </p:sp>
    </p:spTree>
    <p:extLst>
      <p:ext uri="{BB962C8B-B14F-4D97-AF65-F5344CB8AC3E}">
        <p14:creationId xmlns:p14="http://schemas.microsoft.com/office/powerpoint/2010/main" val="788063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EE16CD-F74C-AC73-8722-818EA94B973A}"/>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00000000-0008-0000-0400-00001D000000}"/>
              </a:ext>
            </a:extLst>
          </p:cNvPr>
          <p:cNvGrpSpPr/>
          <p:nvPr/>
        </p:nvGrpSpPr>
        <p:grpSpPr>
          <a:xfrm>
            <a:off x="5884535" y="565681"/>
            <a:ext cx="3612708" cy="2210955"/>
            <a:chOff x="23636" y="2527798"/>
            <a:chExt cx="3658200" cy="2242800"/>
          </a:xfrm>
        </p:grpSpPr>
        <p:grpSp>
          <p:nvGrpSpPr>
            <p:cNvPr id="55" name="Group 54">
              <a:extLst>
                <a:ext uri="{FF2B5EF4-FFF2-40B4-BE49-F238E27FC236}">
                  <a16:creationId xmlns:a16="http://schemas.microsoft.com/office/drawing/2014/main" id="{00000000-0008-0000-0400-000011000000}"/>
                </a:ext>
              </a:extLst>
            </p:cNvPr>
            <p:cNvGrpSpPr/>
            <p:nvPr/>
          </p:nvGrpSpPr>
          <p:grpSpPr>
            <a:xfrm>
              <a:off x="23636" y="2527798"/>
              <a:ext cx="3636000" cy="2242800"/>
              <a:chOff x="23636" y="2527798"/>
              <a:chExt cx="3636000" cy="2242800"/>
            </a:xfrm>
          </p:grpSpPr>
          <p:grpSp>
            <p:nvGrpSpPr>
              <p:cNvPr id="63" name="Group 62">
                <a:extLst>
                  <a:ext uri="{FF2B5EF4-FFF2-40B4-BE49-F238E27FC236}">
                    <a16:creationId xmlns:a16="http://schemas.microsoft.com/office/drawing/2014/main" id="{00000000-0008-0000-0400-0000DB000000}"/>
                  </a:ext>
                </a:extLst>
              </p:cNvPr>
              <p:cNvGrpSpPr/>
              <p:nvPr/>
            </p:nvGrpSpPr>
            <p:grpSpPr>
              <a:xfrm>
                <a:off x="23636" y="2527798"/>
                <a:ext cx="3636000" cy="2242800"/>
                <a:chOff x="23636" y="2527798"/>
                <a:chExt cx="3636000" cy="2242800"/>
              </a:xfrm>
            </p:grpSpPr>
            <p:pic>
              <p:nvPicPr>
                <p:cNvPr id="73" name="Picture 72">
                  <a:extLst>
                    <a:ext uri="{FF2B5EF4-FFF2-40B4-BE49-F238E27FC236}">
                      <a16:creationId xmlns:a16="http://schemas.microsoft.com/office/drawing/2014/main" id="{00000000-0008-0000-0400-0000DC00000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0709" t="9800" r="27517" b="14800"/>
                <a:stretch/>
              </p:blipFill>
              <p:spPr>
                <a:xfrm>
                  <a:off x="1209060" y="3109198"/>
                  <a:ext cx="1265152" cy="1080000"/>
                </a:xfrm>
                <a:prstGeom prst="rect">
                  <a:avLst/>
                </a:prstGeom>
                <a:noFill/>
                <a:ln>
                  <a:noFill/>
                </a:ln>
              </p:spPr>
            </p:pic>
            <p:sp>
              <p:nvSpPr>
                <p:cNvPr id="74" name="Rounded Rectangle 220">
                  <a:extLst>
                    <a:ext uri="{FF2B5EF4-FFF2-40B4-BE49-F238E27FC236}">
                      <a16:creationId xmlns:a16="http://schemas.microsoft.com/office/drawing/2014/main" id="{00000000-0008-0000-0400-0000DD000000}"/>
                    </a:ext>
                  </a:extLst>
                </p:cNvPr>
                <p:cNvSpPr/>
                <p:nvPr/>
              </p:nvSpPr>
              <p:spPr>
                <a:xfrm>
                  <a:off x="23636" y="2527798"/>
                  <a:ext cx="3636000" cy="2242800"/>
                </a:xfrm>
                <a:prstGeom prst="roundRect">
                  <a:avLst>
                    <a:gd name="adj" fmla="val 0"/>
                  </a:avLst>
                </a:prstGeom>
                <a:solidFill>
                  <a:schemeClr val="bg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IN" sz="1100">
                    <a:solidFill>
                      <a:schemeClr val="bg1"/>
                    </a:solidFill>
                  </a:endParaRPr>
                </a:p>
              </p:txBody>
            </p:sp>
          </p:grpSp>
          <p:grpSp>
            <p:nvGrpSpPr>
              <p:cNvPr id="64" name="Group 63">
                <a:extLst>
                  <a:ext uri="{FF2B5EF4-FFF2-40B4-BE49-F238E27FC236}">
                    <a16:creationId xmlns:a16="http://schemas.microsoft.com/office/drawing/2014/main" id="{00000000-0008-0000-0400-000004000000}"/>
                  </a:ext>
                </a:extLst>
              </p:cNvPr>
              <p:cNvGrpSpPr/>
              <p:nvPr/>
            </p:nvGrpSpPr>
            <p:grpSpPr>
              <a:xfrm>
                <a:off x="23636" y="2527798"/>
                <a:ext cx="3636000" cy="2242800"/>
                <a:chOff x="23636" y="2527798"/>
                <a:chExt cx="3636000" cy="2242800"/>
              </a:xfrm>
            </p:grpSpPr>
            <p:grpSp>
              <p:nvGrpSpPr>
                <p:cNvPr id="65" name="Group 64">
                  <a:extLst>
                    <a:ext uri="{FF2B5EF4-FFF2-40B4-BE49-F238E27FC236}">
                      <a16:creationId xmlns:a16="http://schemas.microsoft.com/office/drawing/2014/main" id="{00000000-0008-0000-0400-000013000000}"/>
                    </a:ext>
                  </a:extLst>
                </p:cNvPr>
                <p:cNvGrpSpPr/>
                <p:nvPr/>
              </p:nvGrpSpPr>
              <p:grpSpPr>
                <a:xfrm>
                  <a:off x="23636" y="2527798"/>
                  <a:ext cx="3636000" cy="2242800"/>
                  <a:chOff x="23636" y="2527798"/>
                  <a:chExt cx="3636000" cy="2242800"/>
                </a:xfrm>
              </p:grpSpPr>
              <p:sp>
                <p:nvSpPr>
                  <p:cNvPr id="70" name="Rounded Rectangle 133">
                    <a:extLst>
                      <a:ext uri="{FF2B5EF4-FFF2-40B4-BE49-F238E27FC236}">
                        <a16:creationId xmlns:a16="http://schemas.microsoft.com/office/drawing/2014/main" id="{00000000-0008-0000-0400-000086000000}"/>
                      </a:ext>
                    </a:extLst>
                  </p:cNvPr>
                  <p:cNvSpPr/>
                  <p:nvPr/>
                </p:nvSpPr>
                <p:spPr>
                  <a:xfrm>
                    <a:off x="23636" y="2527798"/>
                    <a:ext cx="3636000" cy="2242800"/>
                  </a:xfrm>
                  <a:prstGeom prst="roundRect">
                    <a:avLst>
                      <a:gd name="adj" fmla="val 0"/>
                    </a:avLst>
                  </a:prstGeom>
                  <a:blipFill dpi="0" rotWithShape="1">
                    <a:blip r:embed="rId3" cstate="print">
                      <a:alphaModFix amt="10000"/>
                      <a:extLst>
                        <a:ext uri="{28A0092B-C50C-407E-A947-70E740481C1C}">
                          <a14:useLocalDpi xmlns:a14="http://schemas.microsoft.com/office/drawing/2010/main" val="0"/>
                        </a:ext>
                      </a:extLst>
                    </a:blip>
                    <a:srcRect/>
                    <a:stretch>
                      <a:fillRect t="-58000" b="-58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IN" sz="1100">
                      <a:solidFill>
                        <a:schemeClr val="bg1"/>
                      </a:solidFill>
                    </a:endParaRPr>
                  </a:p>
                </p:txBody>
              </p:sp>
              <p:sp>
                <p:nvSpPr>
                  <p:cNvPr id="71" name="Rounded Rectangle 134">
                    <a:extLst>
                      <a:ext uri="{FF2B5EF4-FFF2-40B4-BE49-F238E27FC236}">
                        <a16:creationId xmlns:a16="http://schemas.microsoft.com/office/drawing/2014/main" id="{00000000-0008-0000-0400-000087000000}"/>
                      </a:ext>
                    </a:extLst>
                  </p:cNvPr>
                  <p:cNvSpPr/>
                  <p:nvPr/>
                </p:nvSpPr>
                <p:spPr>
                  <a:xfrm>
                    <a:off x="52211" y="3108823"/>
                    <a:ext cx="1548000" cy="180000"/>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1050" b="1" i="0" u="none" strike="noStrike">
                        <a:solidFill>
                          <a:schemeClr val="bg2">
                            <a:lumMod val="25000"/>
                          </a:schemeClr>
                        </a:solidFill>
                        <a:latin typeface="Calibri"/>
                        <a:ea typeface="+mn-ea"/>
                        <a:cs typeface="Calibri"/>
                      </a:rPr>
                      <a:t>TERMS &amp; CONDITIONS :</a:t>
                    </a:r>
                  </a:p>
                </p:txBody>
              </p:sp>
              <p:sp>
                <p:nvSpPr>
                  <p:cNvPr id="72" name="Rounded Rectangle 135">
                    <a:extLst>
                      <a:ext uri="{FF2B5EF4-FFF2-40B4-BE49-F238E27FC236}">
                        <a16:creationId xmlns:a16="http://schemas.microsoft.com/office/drawing/2014/main" id="{00000000-0008-0000-0400-000088000000}"/>
                      </a:ext>
                    </a:extLst>
                  </p:cNvPr>
                  <p:cNvSpPr/>
                  <p:nvPr/>
                </p:nvSpPr>
                <p:spPr>
                  <a:xfrm>
                    <a:off x="77636" y="3327898"/>
                    <a:ext cx="3528000" cy="1438276"/>
                  </a:xfrm>
                  <a:prstGeom prst="roundRect">
                    <a:avLst>
                      <a:gd name="adj"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0" rIns="0" bIns="0" rtlCol="0" anchor="t"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0" i="0" u="none" strike="noStrike" dirty="0">
                        <a:solidFill>
                          <a:schemeClr val="tx1"/>
                        </a:solidFill>
                        <a:latin typeface="+mn-lt"/>
                        <a:ea typeface="+mn-ea"/>
                        <a:cs typeface="Calibri"/>
                      </a:rPr>
                      <a:t>﻿All SGTL Reports are printed on original paper with logo of SGTL. No corrections or alterations in any form shall be accepted for the SGTL</a:t>
                    </a:r>
                    <a:r>
                      <a:rPr lang="en-US" sz="850" b="0" i="0" u="none" strike="noStrike" baseline="0" dirty="0">
                        <a:solidFill>
                          <a:schemeClr val="tx1"/>
                        </a:solidFill>
                        <a:latin typeface="+mn-lt"/>
                        <a:ea typeface="+mn-ea"/>
                        <a:cs typeface="Calibri"/>
                      </a:rPr>
                      <a:t> Reports</a:t>
                    </a:r>
                    <a:r>
                      <a:rPr lang="en-US" sz="850" b="0" i="0" u="none" strike="noStrike" dirty="0">
                        <a:solidFill>
                          <a:schemeClr val="tx1"/>
                        </a:solidFill>
                        <a:latin typeface="+mn-lt"/>
                        <a:ea typeface="+mn-ea"/>
                        <a:cs typeface="Calibri"/>
                      </a:rPr>
                      <a:t>. The photographic image printed on the report may be differ from its physical appearance. The results of the report can be differ from previous report if the same gemstone is re-examined. Neither SGTL nor its any employees will be held responsible for any loss and damage happens during the examination. This report is considered to be null and void, if in any case alterations are made either to the gemstone or to the report at any time after the report has been prepared. </a:t>
                    </a:r>
                  </a:p>
                </p:txBody>
              </p:sp>
            </p:grpSp>
            <p:grpSp>
              <p:nvGrpSpPr>
                <p:cNvPr id="66" name="Group 65">
                  <a:extLst>
                    <a:ext uri="{FF2B5EF4-FFF2-40B4-BE49-F238E27FC236}">
                      <a16:creationId xmlns:a16="http://schemas.microsoft.com/office/drawing/2014/main" id="{00000000-0008-0000-0400-00001B000000}"/>
                    </a:ext>
                  </a:extLst>
                </p:cNvPr>
                <p:cNvGrpSpPr/>
                <p:nvPr/>
              </p:nvGrpSpPr>
              <p:grpSpPr>
                <a:xfrm>
                  <a:off x="174461" y="2623619"/>
                  <a:ext cx="3339525" cy="435628"/>
                  <a:chOff x="174461" y="2623619"/>
                  <a:chExt cx="3339525" cy="435628"/>
                </a:xfrm>
              </p:grpSpPr>
              <p:pic>
                <p:nvPicPr>
                  <p:cNvPr id="67" name="Picture 66">
                    <a:extLst>
                      <a:ext uri="{FF2B5EF4-FFF2-40B4-BE49-F238E27FC236}">
                        <a16:creationId xmlns:a16="http://schemas.microsoft.com/office/drawing/2014/main" id="{00000000-0008-0000-0400-000035000000}"/>
                      </a:ext>
                    </a:extLst>
                  </p:cNvPr>
                  <p:cNvPicPr>
                    <a:picLocks noChangeAspect="1"/>
                  </p:cNvPicPr>
                  <p:nvPr/>
                </p:nvPicPr>
                <p:blipFill rotWithShape="1">
                  <a:blip r:embed="rId4">
                    <a:extLst>
                      <a:ext uri="{28A0092B-C50C-407E-A947-70E740481C1C}">
                        <a14:useLocalDpi xmlns:a14="http://schemas.microsoft.com/office/drawing/2010/main" val="0"/>
                      </a:ext>
                    </a:extLst>
                  </a:blip>
                  <a:srcRect t="31052" b="39474"/>
                  <a:stretch/>
                </p:blipFill>
                <p:spPr>
                  <a:xfrm>
                    <a:off x="1326986" y="2626129"/>
                    <a:ext cx="1044000" cy="427363"/>
                  </a:xfrm>
                  <a:prstGeom prst="rect">
                    <a:avLst/>
                  </a:prstGeom>
                  <a:effectLst>
                    <a:outerShdw blurRad="76200" dir="13500000" sy="23000" kx="1200000" algn="br" rotWithShape="0">
                      <a:prstClr val="black">
                        <a:alpha val="20000"/>
                      </a:prstClr>
                    </a:outerShdw>
                  </a:effectLst>
                </p:spPr>
              </p:pic>
              <p:pic>
                <p:nvPicPr>
                  <p:cNvPr id="68" name="Picture 67">
                    <a:extLst>
                      <a:ext uri="{FF2B5EF4-FFF2-40B4-BE49-F238E27FC236}">
                        <a16:creationId xmlns:a16="http://schemas.microsoft.com/office/drawing/2014/main" id="{00000000-0008-0000-0400-000036000000}"/>
                      </a:ext>
                    </a:extLst>
                  </p:cNvPr>
                  <p:cNvPicPr>
                    <a:picLocks noChangeAspect="1"/>
                  </p:cNvPicPr>
                  <p:nvPr/>
                </p:nvPicPr>
                <p:blipFill rotWithShape="1">
                  <a:blip r:embed="rId4">
                    <a:extLst>
                      <a:ext uri="{28A0092B-C50C-407E-A947-70E740481C1C}">
                        <a14:useLocalDpi xmlns:a14="http://schemas.microsoft.com/office/drawing/2010/main" val="0"/>
                      </a:ext>
                    </a:extLst>
                  </a:blip>
                  <a:srcRect b="71754"/>
                  <a:stretch/>
                </p:blipFill>
                <p:spPr>
                  <a:xfrm>
                    <a:off x="174461" y="2649690"/>
                    <a:ext cx="1044000" cy="409557"/>
                  </a:xfrm>
                  <a:prstGeom prst="rect">
                    <a:avLst/>
                  </a:prstGeom>
                  <a:effectLst>
                    <a:outerShdw blurRad="76200" dir="13500000" sy="23000" kx="1200000" algn="br" rotWithShape="0">
                      <a:prstClr val="black">
                        <a:alpha val="20000"/>
                      </a:prstClr>
                    </a:outerShdw>
                  </a:effectLst>
                </p:spPr>
              </p:pic>
              <p:pic>
                <p:nvPicPr>
                  <p:cNvPr id="69" name="Picture 68">
                    <a:extLst>
                      <a:ext uri="{FF2B5EF4-FFF2-40B4-BE49-F238E27FC236}">
                        <a16:creationId xmlns:a16="http://schemas.microsoft.com/office/drawing/2014/main" id="{00000000-0008-0000-0400-000038000000}"/>
                      </a:ext>
                    </a:extLst>
                  </p:cNvPr>
                  <p:cNvPicPr>
                    <a:picLocks noChangeAspect="1"/>
                  </p:cNvPicPr>
                  <p:nvPr/>
                </p:nvPicPr>
                <p:blipFill rotWithShape="1">
                  <a:blip r:embed="rId4">
                    <a:extLst>
                      <a:ext uri="{28A0092B-C50C-407E-A947-70E740481C1C}">
                        <a14:useLocalDpi xmlns:a14="http://schemas.microsoft.com/office/drawing/2010/main" val="0"/>
                      </a:ext>
                    </a:extLst>
                  </a:blip>
                  <a:srcRect t="64877" b="5228"/>
                  <a:stretch/>
                </p:blipFill>
                <p:spPr>
                  <a:xfrm>
                    <a:off x="2469986" y="2623619"/>
                    <a:ext cx="1044000" cy="433479"/>
                  </a:xfrm>
                  <a:prstGeom prst="rect">
                    <a:avLst/>
                  </a:prstGeom>
                  <a:effectLst>
                    <a:outerShdw blurRad="76200" dir="13500000" sy="23000" kx="1200000" algn="br" rotWithShape="0">
                      <a:prstClr val="black">
                        <a:alpha val="20000"/>
                      </a:prstClr>
                    </a:outerShdw>
                  </a:effectLst>
                </p:spPr>
              </p:pic>
            </p:grpSp>
          </p:grpSp>
        </p:grpSp>
        <p:grpSp>
          <p:nvGrpSpPr>
            <p:cNvPr id="56" name="Group 55">
              <a:extLst>
                <a:ext uri="{FF2B5EF4-FFF2-40B4-BE49-F238E27FC236}">
                  <a16:creationId xmlns:a16="http://schemas.microsoft.com/office/drawing/2014/main" id="{00000000-0008-0000-0400-00000C000000}"/>
                </a:ext>
              </a:extLst>
            </p:cNvPr>
            <p:cNvGrpSpPr/>
            <p:nvPr/>
          </p:nvGrpSpPr>
          <p:grpSpPr>
            <a:xfrm>
              <a:off x="1636856" y="4510796"/>
              <a:ext cx="2044980" cy="183107"/>
              <a:chOff x="1636856" y="4510796"/>
              <a:chExt cx="2044980" cy="183107"/>
            </a:xfrm>
          </p:grpSpPr>
          <p:grpSp>
            <p:nvGrpSpPr>
              <p:cNvPr id="57" name="Group 56">
                <a:extLst>
                  <a:ext uri="{FF2B5EF4-FFF2-40B4-BE49-F238E27FC236}">
                    <a16:creationId xmlns:a16="http://schemas.microsoft.com/office/drawing/2014/main" id="{00000000-0008-0000-0400-000005000000}"/>
                  </a:ext>
                </a:extLst>
              </p:cNvPr>
              <p:cNvGrpSpPr/>
              <p:nvPr/>
            </p:nvGrpSpPr>
            <p:grpSpPr>
              <a:xfrm>
                <a:off x="1636856" y="4515838"/>
                <a:ext cx="720405" cy="173022"/>
                <a:chOff x="1636856" y="4515838"/>
                <a:chExt cx="720405" cy="173022"/>
              </a:xfrm>
            </p:grpSpPr>
            <p:pic>
              <p:nvPicPr>
                <p:cNvPr id="61" name="Picture 60">
                  <a:extLst>
                    <a:ext uri="{FF2B5EF4-FFF2-40B4-BE49-F238E27FC236}">
                      <a16:creationId xmlns:a16="http://schemas.microsoft.com/office/drawing/2014/main" id="{00000000-0008-0000-0400-0000020000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36856" y="4530349"/>
                  <a:ext cx="144000" cy="144000"/>
                </a:xfrm>
                <a:prstGeom prst="rect">
                  <a:avLst/>
                </a:prstGeom>
              </p:spPr>
            </p:pic>
            <p:sp>
              <p:nvSpPr>
                <p:cNvPr id="62" name="Rounded Rectangle 70">
                  <a:extLst>
                    <a:ext uri="{FF2B5EF4-FFF2-40B4-BE49-F238E27FC236}">
                      <a16:creationId xmlns:a16="http://schemas.microsoft.com/office/drawing/2014/main" id="{00000000-0008-0000-0400-000047000000}"/>
                    </a:ext>
                  </a:extLst>
                </p:cNvPr>
                <p:cNvSpPr/>
                <p:nvPr/>
              </p:nvSpPr>
              <p:spPr>
                <a:xfrm>
                  <a:off x="1731131" y="4515838"/>
                  <a:ext cx="626130"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r>
                    <a:rPr lang="en-US" sz="900" b="0" i="0" u="none" strike="noStrike" dirty="0">
                      <a:solidFill>
                        <a:srgbClr val="000000"/>
                      </a:solidFill>
                      <a:latin typeface="Calibri"/>
                      <a:ea typeface="+mn-ea"/>
                      <a:cs typeface="Calibri"/>
                    </a:rPr>
                    <a:t>9090909090</a:t>
                  </a:r>
                  <a:endParaRPr lang="en-IN" sz="900" b="0" i="0" u="none" strike="noStrike" dirty="0">
                    <a:solidFill>
                      <a:srgbClr val="000000"/>
                    </a:solidFill>
                    <a:latin typeface="Calibri"/>
                    <a:ea typeface="+mn-ea"/>
                    <a:cs typeface="Calibri"/>
                  </a:endParaRPr>
                </a:p>
              </p:txBody>
            </p:sp>
          </p:grpSp>
          <p:grpSp>
            <p:nvGrpSpPr>
              <p:cNvPr id="58" name="Group 57">
                <a:extLst>
                  <a:ext uri="{FF2B5EF4-FFF2-40B4-BE49-F238E27FC236}">
                    <a16:creationId xmlns:a16="http://schemas.microsoft.com/office/drawing/2014/main" id="{00000000-0008-0000-0400-000007000000}"/>
                  </a:ext>
                </a:extLst>
              </p:cNvPr>
              <p:cNvGrpSpPr/>
              <p:nvPr/>
            </p:nvGrpSpPr>
            <p:grpSpPr>
              <a:xfrm>
                <a:off x="2481086" y="4510796"/>
                <a:ext cx="1200750" cy="183107"/>
                <a:chOff x="2481086" y="4510796"/>
                <a:chExt cx="1200750" cy="183107"/>
              </a:xfrm>
            </p:grpSpPr>
            <p:pic>
              <p:nvPicPr>
                <p:cNvPr id="59" name="Picture 58">
                  <a:extLst>
                    <a:ext uri="{FF2B5EF4-FFF2-40B4-BE49-F238E27FC236}">
                      <a16:creationId xmlns:a16="http://schemas.microsoft.com/office/drawing/2014/main" id="{00000000-0008-0000-0400-000003000000}"/>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17385" b="19325"/>
                <a:stretch/>
              </p:blipFill>
              <p:spPr>
                <a:xfrm>
                  <a:off x="2481086" y="4545389"/>
                  <a:ext cx="180000" cy="113920"/>
                </a:xfrm>
                <a:prstGeom prst="rect">
                  <a:avLst/>
                </a:prstGeom>
              </p:spPr>
            </p:pic>
            <p:sp>
              <p:nvSpPr>
                <p:cNvPr id="60" name="Rounded Rectangle 71">
                  <a:extLst>
                    <a:ext uri="{FF2B5EF4-FFF2-40B4-BE49-F238E27FC236}">
                      <a16:creationId xmlns:a16="http://schemas.microsoft.com/office/drawing/2014/main" id="{00000000-0008-0000-0400-000048000000}"/>
                    </a:ext>
                  </a:extLst>
                </p:cNvPr>
                <p:cNvSpPr/>
                <p:nvPr/>
              </p:nvSpPr>
              <p:spPr>
                <a:xfrm>
                  <a:off x="2565836" y="4510796"/>
                  <a:ext cx="1116000" cy="183107"/>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0" rIns="0" bIns="0" rtlCol="0" anchor="ctr">
                  <a:sp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5F76A27E-0F71-4CB4-9789-FDF0C3C856C3}" type="TxLink">
                    <a:rPr lang="en-US" sz="900" b="0" i="0" u="none" strike="noStrike">
                      <a:solidFill>
                        <a:srgbClr val="000000"/>
                      </a:solidFill>
                      <a:latin typeface="Calibri"/>
                      <a:ea typeface="+mn-ea"/>
                      <a:cs typeface="Calibri"/>
                    </a:rPr>
                    <a:pPr marL="0" indent="0" algn="l"/>
                    <a:t>abc@gmail.com</a:t>
                  </a:fld>
                  <a:endParaRPr lang="en-IN" sz="900" b="0" i="0" u="none" strike="noStrike">
                    <a:solidFill>
                      <a:srgbClr val="000000"/>
                    </a:solidFill>
                    <a:latin typeface="Calibri"/>
                    <a:ea typeface="+mn-ea"/>
                    <a:cs typeface="Calibri"/>
                  </a:endParaRPr>
                </a:p>
              </p:txBody>
            </p:sp>
          </p:grpSp>
        </p:grpSp>
      </p:grpSp>
      <p:grpSp>
        <p:nvGrpSpPr>
          <p:cNvPr id="3" name="Group 2">
            <a:extLst>
              <a:ext uri="{FF2B5EF4-FFF2-40B4-BE49-F238E27FC236}">
                <a16:creationId xmlns:a16="http://schemas.microsoft.com/office/drawing/2014/main" id="{00000000-0008-0000-0400-00000D000000}"/>
              </a:ext>
            </a:extLst>
          </p:cNvPr>
          <p:cNvGrpSpPr/>
          <p:nvPr/>
        </p:nvGrpSpPr>
        <p:grpSpPr>
          <a:xfrm>
            <a:off x="2032000" y="565681"/>
            <a:ext cx="3709282" cy="2267445"/>
            <a:chOff x="0" y="0"/>
            <a:chExt cx="3736435" cy="2267587"/>
          </a:xfrm>
        </p:grpSpPr>
        <p:sp>
          <p:nvSpPr>
            <p:cNvPr id="4" name="Rounded Rectangle 181">
              <a:extLst>
                <a:ext uri="{FF2B5EF4-FFF2-40B4-BE49-F238E27FC236}">
                  <a16:creationId xmlns:a16="http://schemas.microsoft.com/office/drawing/2014/main" id="{00000000-0008-0000-0400-0000B6000000}"/>
                </a:ext>
              </a:extLst>
            </p:cNvPr>
            <p:cNvSpPr/>
            <p:nvPr/>
          </p:nvSpPr>
          <p:spPr>
            <a:xfrm>
              <a:off x="95636" y="686436"/>
              <a:ext cx="3492000" cy="1514476"/>
            </a:xfrm>
            <a:prstGeom prst="roundRect">
              <a:avLst>
                <a:gd name="adj" fmla="val 0"/>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IN" sz="1100"/>
            </a:p>
          </p:txBody>
        </p:sp>
        <p:grpSp>
          <p:nvGrpSpPr>
            <p:cNvPr id="5" name="Group 4">
              <a:extLst>
                <a:ext uri="{FF2B5EF4-FFF2-40B4-BE49-F238E27FC236}">
                  <a16:creationId xmlns:a16="http://schemas.microsoft.com/office/drawing/2014/main" id="{00000000-0008-0000-0400-00000B000000}"/>
                </a:ext>
              </a:extLst>
            </p:cNvPr>
            <p:cNvGrpSpPr/>
            <p:nvPr/>
          </p:nvGrpSpPr>
          <p:grpSpPr>
            <a:xfrm>
              <a:off x="0" y="0"/>
              <a:ext cx="3736435" cy="2267587"/>
              <a:chOff x="0" y="0"/>
              <a:chExt cx="3736435" cy="2267587"/>
            </a:xfrm>
          </p:grpSpPr>
          <p:sp>
            <p:nvSpPr>
              <p:cNvPr id="6" name="Rounded Rectangle 68">
                <a:extLst>
                  <a:ext uri="{FF2B5EF4-FFF2-40B4-BE49-F238E27FC236}">
                    <a16:creationId xmlns:a16="http://schemas.microsoft.com/office/drawing/2014/main" id="{00000000-0008-0000-0400-000045000000}"/>
                  </a:ext>
                </a:extLst>
              </p:cNvPr>
              <p:cNvSpPr/>
              <p:nvPr/>
            </p:nvSpPr>
            <p:spPr>
              <a:xfrm>
                <a:off x="26186" y="19687"/>
                <a:ext cx="3636000" cy="2247900"/>
              </a:xfrm>
              <a:prstGeom prst="roundRect">
                <a:avLst>
                  <a:gd name="adj" fmla="val 0"/>
                </a:avLst>
              </a:prstGeom>
              <a:blipFill dpi="0" rotWithShape="1">
                <a:blip r:embed="rId7" cstate="print">
                  <a:alphaModFix amt="9000"/>
                  <a:extLst>
                    <a:ext uri="{28A0092B-C50C-407E-A947-70E740481C1C}">
                      <a14:useLocalDpi xmlns:a14="http://schemas.microsoft.com/office/drawing/2010/main" val="0"/>
                    </a:ext>
                  </a:extLst>
                </a:blip>
                <a:srcRect/>
                <a:stretch>
                  <a:fillRect t="-58000" b="-58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endParaRPr lang="en-IN" sz="1000" b="1" i="0" u="none" strike="noStrike">
                  <a:solidFill>
                    <a:sysClr val="windowText" lastClr="000000"/>
                  </a:solidFill>
                  <a:latin typeface="Calibri"/>
                  <a:ea typeface="+mn-ea"/>
                  <a:cs typeface="Calibri"/>
                </a:endParaRPr>
              </a:p>
            </p:txBody>
          </p:sp>
          <p:sp>
            <p:nvSpPr>
              <p:cNvPr id="7" name="Rounded Rectangle 80">
                <a:extLst>
                  <a:ext uri="{FF2B5EF4-FFF2-40B4-BE49-F238E27FC236}">
                    <a16:creationId xmlns:a16="http://schemas.microsoft.com/office/drawing/2014/main" id="{00000000-0008-0000-0400-000051000000}"/>
                  </a:ext>
                </a:extLst>
              </p:cNvPr>
              <p:cNvSpPr/>
              <p:nvPr/>
            </p:nvSpPr>
            <p:spPr>
              <a:xfrm>
                <a:off x="80186" y="495936"/>
                <a:ext cx="3528000" cy="190501"/>
              </a:xfrm>
              <a:prstGeom prst="roundRect">
                <a:avLst>
                  <a:gd name="adj" fmla="val 35631"/>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fld id="{F6B5BB80-5406-4728-A62D-6330C5C14E2B}" type="TxLink">
                  <a:rPr lang="en-US" sz="1300" b="1" i="0" u="none" strike="noStrike">
                    <a:solidFill>
                      <a:srgbClr val="FFFFFF"/>
                    </a:solidFill>
                    <a:latin typeface="Calibri"/>
                    <a:cs typeface="Calibri"/>
                  </a:rPr>
                  <a:pPr algn="ctr"/>
                  <a:t>GEMSTONE IDENTIFICATION REPORT</a:t>
                </a:fld>
                <a:endParaRPr lang="en-IN" sz="1300"/>
              </a:p>
            </p:txBody>
          </p:sp>
          <p:grpSp>
            <p:nvGrpSpPr>
              <p:cNvPr id="8" name="Group 7">
                <a:extLst>
                  <a:ext uri="{FF2B5EF4-FFF2-40B4-BE49-F238E27FC236}">
                    <a16:creationId xmlns:a16="http://schemas.microsoft.com/office/drawing/2014/main" id="{00000000-0008-0000-0400-000014000000}"/>
                  </a:ext>
                </a:extLst>
              </p:cNvPr>
              <p:cNvGrpSpPr/>
              <p:nvPr/>
            </p:nvGrpSpPr>
            <p:grpSpPr>
              <a:xfrm>
                <a:off x="0" y="705007"/>
                <a:ext cx="2254735" cy="1500330"/>
                <a:chOff x="0" y="705007"/>
                <a:chExt cx="2254735" cy="1500330"/>
              </a:xfrm>
            </p:grpSpPr>
            <p:grpSp>
              <p:nvGrpSpPr>
                <p:cNvPr id="22" name="Group 21">
                  <a:extLst>
                    <a:ext uri="{FF2B5EF4-FFF2-40B4-BE49-F238E27FC236}">
                      <a16:creationId xmlns:a16="http://schemas.microsoft.com/office/drawing/2014/main" id="{00000000-0008-0000-0400-000012000000}"/>
                    </a:ext>
                  </a:extLst>
                </p:cNvPr>
                <p:cNvGrpSpPr/>
                <p:nvPr/>
              </p:nvGrpSpPr>
              <p:grpSpPr>
                <a:xfrm>
                  <a:off x="958735" y="705007"/>
                  <a:ext cx="1296000" cy="1500330"/>
                  <a:chOff x="958735" y="705007"/>
                  <a:chExt cx="1296000" cy="1500330"/>
                </a:xfrm>
              </p:grpSpPr>
              <p:sp>
                <p:nvSpPr>
                  <p:cNvPr id="46" name="Rounded Rectangle 126">
                    <a:extLst>
                      <a:ext uri="{FF2B5EF4-FFF2-40B4-BE49-F238E27FC236}">
                        <a16:creationId xmlns:a16="http://schemas.microsoft.com/office/drawing/2014/main" id="{00000000-0008-0000-0400-00007F000000}"/>
                      </a:ext>
                    </a:extLst>
                  </p:cNvPr>
                  <p:cNvSpPr/>
                  <p:nvPr/>
                </p:nvSpPr>
                <p:spPr>
                  <a:xfrm>
                    <a:off x="996836" y="1619101"/>
                    <a:ext cx="626130"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159BA38B-F156-4AE5-8E87-C4F494329F63}" type="TxLink">
                      <a:rPr lang="en-US" sz="850" b="1" i="0" u="none" strike="noStrike">
                        <a:solidFill>
                          <a:schemeClr val="bg2">
                            <a:lumMod val="25000"/>
                          </a:schemeClr>
                        </a:solidFill>
                        <a:latin typeface="Calibri"/>
                        <a:ea typeface="+mn-ea"/>
                        <a:cs typeface="Calibri"/>
                      </a:rPr>
                      <a:pPr marL="0" indent="0" algn="l"/>
                      <a:t>16.5x5.7x6.5mm</a:t>
                    </a:fld>
                    <a:endParaRPr lang="en-IN" sz="850" b="1" i="0" u="none" strike="noStrike">
                      <a:solidFill>
                        <a:schemeClr val="bg2">
                          <a:lumMod val="25000"/>
                        </a:schemeClr>
                      </a:solidFill>
                      <a:latin typeface="Calibri"/>
                      <a:ea typeface="+mn-ea"/>
                      <a:cs typeface="Calibri"/>
                    </a:endParaRPr>
                  </a:p>
                </p:txBody>
              </p:sp>
              <p:sp>
                <p:nvSpPr>
                  <p:cNvPr id="47" name="Rounded Rectangle 112">
                    <a:extLst>
                      <a:ext uri="{FF2B5EF4-FFF2-40B4-BE49-F238E27FC236}">
                        <a16:creationId xmlns:a16="http://schemas.microsoft.com/office/drawing/2014/main" id="{00000000-0008-0000-0400-000071000000}"/>
                      </a:ext>
                    </a:extLst>
                  </p:cNvPr>
                  <p:cNvSpPr/>
                  <p:nvPr/>
                </p:nvSpPr>
                <p:spPr>
                  <a:xfrm>
                    <a:off x="996836" y="1240277"/>
                    <a:ext cx="333489"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257A8096-4B5C-4C48-B141-35AF7DC2A3B2}" type="TxLink">
                      <a:rPr lang="en-US" sz="850" b="1" i="0" u="none" strike="noStrike">
                        <a:solidFill>
                          <a:schemeClr val="bg2">
                            <a:lumMod val="25000"/>
                          </a:schemeClr>
                        </a:solidFill>
                        <a:latin typeface="Calibri"/>
                        <a:ea typeface="+mn-ea"/>
                        <a:cs typeface="Calibri"/>
                      </a:rPr>
                      <a:pPr marL="0" indent="0" algn="l"/>
                      <a:t>1.48-1.65</a:t>
                    </a:fld>
                    <a:endParaRPr lang="en-IN" sz="850" b="1" i="0" u="none" strike="noStrike" dirty="0">
                      <a:solidFill>
                        <a:schemeClr val="bg2">
                          <a:lumMod val="25000"/>
                        </a:schemeClr>
                      </a:solidFill>
                      <a:latin typeface="Calibri"/>
                      <a:ea typeface="+mn-ea"/>
                      <a:cs typeface="Calibri"/>
                    </a:endParaRPr>
                  </a:p>
                </p:txBody>
              </p:sp>
              <p:sp>
                <p:nvSpPr>
                  <p:cNvPr id="48" name="Rounded Rectangle 113">
                    <a:extLst>
                      <a:ext uri="{FF2B5EF4-FFF2-40B4-BE49-F238E27FC236}">
                        <a16:creationId xmlns:a16="http://schemas.microsoft.com/office/drawing/2014/main" id="{00000000-0008-0000-0400-000072000000}"/>
                      </a:ext>
                    </a:extLst>
                  </p:cNvPr>
                  <p:cNvSpPr/>
                  <p:nvPr/>
                </p:nvSpPr>
                <p:spPr>
                  <a:xfrm>
                    <a:off x="996836" y="1372782"/>
                    <a:ext cx="333489"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03989D4F-E346-48C5-9D3C-2D3FE8B62049}" type="TxLink">
                      <a:rPr lang="en-US" sz="850" b="1" i="0" u="none" strike="noStrike">
                        <a:solidFill>
                          <a:schemeClr val="bg2">
                            <a:lumMod val="25000"/>
                          </a:schemeClr>
                        </a:solidFill>
                        <a:latin typeface="Calibri"/>
                        <a:ea typeface="+mn-ea"/>
                        <a:cs typeface="Calibri"/>
                      </a:rPr>
                      <a:pPr marL="0" indent="0" algn="l"/>
                      <a:t>AGG</a:t>
                    </a:fld>
                    <a:endParaRPr lang="en-IN" sz="850" b="1" i="0" u="none" strike="noStrike">
                      <a:solidFill>
                        <a:schemeClr val="bg2">
                          <a:lumMod val="25000"/>
                        </a:schemeClr>
                      </a:solidFill>
                      <a:latin typeface="Calibri"/>
                      <a:ea typeface="+mn-ea"/>
                      <a:cs typeface="Calibri"/>
                    </a:endParaRPr>
                  </a:p>
                </p:txBody>
              </p:sp>
              <p:sp>
                <p:nvSpPr>
                  <p:cNvPr id="49" name="Rounded Rectangle 114">
                    <a:extLst>
                      <a:ext uri="{FF2B5EF4-FFF2-40B4-BE49-F238E27FC236}">
                        <a16:creationId xmlns:a16="http://schemas.microsoft.com/office/drawing/2014/main" id="{00000000-0008-0000-0400-000073000000}"/>
                      </a:ext>
                    </a:extLst>
                  </p:cNvPr>
                  <p:cNvSpPr/>
                  <p:nvPr/>
                </p:nvSpPr>
                <p:spPr>
                  <a:xfrm>
                    <a:off x="996836" y="1495763"/>
                    <a:ext cx="333489"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12B692F7-8322-4D3E-8C5F-5988E37CBEB8}" type="TxLink">
                      <a:rPr lang="en-US" sz="850" b="1" i="0" u="none" strike="noStrike">
                        <a:solidFill>
                          <a:schemeClr val="bg2">
                            <a:lumMod val="25000"/>
                          </a:schemeClr>
                        </a:solidFill>
                        <a:latin typeface="Calibri"/>
                        <a:ea typeface="+mn-ea"/>
                        <a:cs typeface="Calibri"/>
                      </a:rPr>
                      <a:pPr marL="0" indent="0" algn="l"/>
                      <a:t>2.65</a:t>
                    </a:fld>
                    <a:endParaRPr lang="en-IN" sz="850" b="1" i="0" u="none" strike="noStrike">
                      <a:solidFill>
                        <a:schemeClr val="bg2">
                          <a:lumMod val="25000"/>
                        </a:schemeClr>
                      </a:solidFill>
                      <a:latin typeface="Calibri"/>
                      <a:ea typeface="+mn-ea"/>
                      <a:cs typeface="Calibri"/>
                    </a:endParaRPr>
                  </a:p>
                </p:txBody>
              </p:sp>
              <p:sp>
                <p:nvSpPr>
                  <p:cNvPr id="50" name="Rounded Rectangle 115">
                    <a:extLst>
                      <a:ext uri="{FF2B5EF4-FFF2-40B4-BE49-F238E27FC236}">
                        <a16:creationId xmlns:a16="http://schemas.microsoft.com/office/drawing/2014/main" id="{00000000-0008-0000-0400-000074000000}"/>
                      </a:ext>
                    </a:extLst>
                  </p:cNvPr>
                  <p:cNvSpPr/>
                  <p:nvPr/>
                </p:nvSpPr>
                <p:spPr>
                  <a:xfrm>
                    <a:off x="996836" y="705007"/>
                    <a:ext cx="455204"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2BF824A5-5048-464D-BC03-CB1AD2EFB10A}" type="TxLink">
                      <a:rPr lang="en-US" sz="850" b="1" i="0" u="none" strike="noStrike">
                        <a:solidFill>
                          <a:schemeClr val="bg2">
                            <a:lumMod val="25000"/>
                          </a:schemeClr>
                        </a:solidFill>
                        <a:latin typeface="Calibri"/>
                        <a:ea typeface="+mn-ea"/>
                        <a:cs typeface="Calibri"/>
                      </a:rPr>
                      <a:pPr marL="0" indent="0" algn="l"/>
                      <a:t>SGTL-1115</a:t>
                    </a:fld>
                    <a:endParaRPr lang="en-IN" sz="850" b="1" i="0" u="none" strike="noStrike">
                      <a:solidFill>
                        <a:schemeClr val="bg2">
                          <a:lumMod val="25000"/>
                        </a:schemeClr>
                      </a:solidFill>
                      <a:latin typeface="Calibri"/>
                      <a:ea typeface="+mn-ea"/>
                      <a:cs typeface="Calibri"/>
                    </a:endParaRPr>
                  </a:p>
                </p:txBody>
              </p:sp>
              <p:sp>
                <p:nvSpPr>
                  <p:cNvPr id="51" name="Rounded Rectangle 116">
                    <a:extLst>
                      <a:ext uri="{FF2B5EF4-FFF2-40B4-BE49-F238E27FC236}">
                        <a16:creationId xmlns:a16="http://schemas.microsoft.com/office/drawing/2014/main" id="{00000000-0008-0000-0400-000075000000}"/>
                      </a:ext>
                    </a:extLst>
                  </p:cNvPr>
                  <p:cNvSpPr/>
                  <p:nvPr/>
                </p:nvSpPr>
                <p:spPr>
                  <a:xfrm>
                    <a:off x="996836" y="839762"/>
                    <a:ext cx="610521"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615406C5-D78E-4A3E-8D31-11C734C2EB97}" type="TxLink">
                      <a:rPr lang="en-US" sz="850" b="1" i="0" u="none" strike="noStrike">
                        <a:solidFill>
                          <a:schemeClr val="bg2">
                            <a:lumMod val="25000"/>
                          </a:schemeClr>
                        </a:solidFill>
                        <a:latin typeface="Calibri"/>
                        <a:ea typeface="+mn-ea"/>
                        <a:cs typeface="Calibri"/>
                      </a:rPr>
                      <a:pPr marL="0" indent="0" algn="l"/>
                      <a:t>Cabachon / like</a:t>
                    </a:fld>
                    <a:endParaRPr lang="en-IN" sz="850" b="1" i="0" u="none" strike="noStrike">
                      <a:solidFill>
                        <a:schemeClr val="bg2">
                          <a:lumMod val="25000"/>
                        </a:schemeClr>
                      </a:solidFill>
                      <a:latin typeface="Calibri"/>
                      <a:ea typeface="+mn-ea"/>
                      <a:cs typeface="Calibri"/>
                    </a:endParaRPr>
                  </a:p>
                </p:txBody>
              </p:sp>
              <p:sp>
                <p:nvSpPr>
                  <p:cNvPr id="52" name="Rounded Rectangle 119">
                    <a:extLst>
                      <a:ext uri="{FF2B5EF4-FFF2-40B4-BE49-F238E27FC236}">
                        <a16:creationId xmlns:a16="http://schemas.microsoft.com/office/drawing/2014/main" id="{00000000-0008-0000-0400-000078000000}"/>
                      </a:ext>
                    </a:extLst>
                  </p:cNvPr>
                  <p:cNvSpPr/>
                  <p:nvPr/>
                </p:nvSpPr>
                <p:spPr>
                  <a:xfrm>
                    <a:off x="996836" y="1104359"/>
                    <a:ext cx="446596"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C49A8E55-6725-44EF-9DA2-B09FE4BA9793}" type="TxLink">
                      <a:rPr lang="en-US" sz="850" b="1" i="0" u="none" strike="noStrike">
                        <a:solidFill>
                          <a:schemeClr val="bg2">
                            <a:lumMod val="25000"/>
                          </a:schemeClr>
                        </a:solidFill>
                        <a:latin typeface="Calibri"/>
                        <a:ea typeface="+mn-ea"/>
                        <a:cs typeface="Calibri"/>
                      </a:rPr>
                      <a:pPr marL="0" indent="0" algn="l"/>
                      <a:t>Red</a:t>
                    </a:fld>
                    <a:endParaRPr lang="en-IN" sz="850" b="1" i="0" u="none" strike="noStrike">
                      <a:solidFill>
                        <a:schemeClr val="bg2">
                          <a:lumMod val="25000"/>
                        </a:schemeClr>
                      </a:solidFill>
                      <a:latin typeface="Calibri"/>
                      <a:ea typeface="+mn-ea"/>
                      <a:cs typeface="Calibri"/>
                    </a:endParaRPr>
                  </a:p>
                </p:txBody>
              </p:sp>
              <p:sp>
                <p:nvSpPr>
                  <p:cNvPr id="53" name="Rounded Rectangle 120">
                    <a:extLst>
                      <a:ext uri="{FF2B5EF4-FFF2-40B4-BE49-F238E27FC236}">
                        <a16:creationId xmlns:a16="http://schemas.microsoft.com/office/drawing/2014/main" id="{00000000-0008-0000-0400-000079000000}"/>
                      </a:ext>
                    </a:extLst>
                  </p:cNvPr>
                  <p:cNvSpPr/>
                  <p:nvPr/>
                </p:nvSpPr>
                <p:spPr>
                  <a:xfrm>
                    <a:off x="996836" y="971817"/>
                    <a:ext cx="520443"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42BD1C55-153E-4A28-9C8D-970E7F87AE97}" type="TxLink">
                      <a:rPr lang="en-US" sz="850" b="1" i="0" u="none" strike="noStrike">
                        <a:solidFill>
                          <a:schemeClr val="bg2">
                            <a:lumMod val="25000"/>
                          </a:schemeClr>
                        </a:solidFill>
                        <a:latin typeface="Calibri"/>
                        <a:ea typeface="+mn-ea"/>
                        <a:cs typeface="Calibri"/>
                      </a:rPr>
                      <a:pPr marL="0" indent="0" algn="l"/>
                      <a:t>6.21 Ratti</a:t>
                    </a:fld>
                    <a:endParaRPr lang="en-IN" sz="850" b="1" i="0" u="none" strike="noStrike">
                      <a:solidFill>
                        <a:schemeClr val="bg2">
                          <a:lumMod val="25000"/>
                        </a:schemeClr>
                      </a:solidFill>
                      <a:latin typeface="Calibri"/>
                      <a:ea typeface="+mn-ea"/>
                      <a:cs typeface="Calibri"/>
                    </a:endParaRPr>
                  </a:p>
                </p:txBody>
              </p:sp>
              <p:sp>
                <p:nvSpPr>
                  <p:cNvPr id="54" name="Rounded Rectangle 127">
                    <a:extLst>
                      <a:ext uri="{FF2B5EF4-FFF2-40B4-BE49-F238E27FC236}">
                        <a16:creationId xmlns:a16="http://schemas.microsoft.com/office/drawing/2014/main" id="{00000000-0008-0000-0400-000080000000}"/>
                      </a:ext>
                    </a:extLst>
                  </p:cNvPr>
                  <p:cNvSpPr/>
                  <p:nvPr/>
                </p:nvSpPr>
                <p:spPr>
                  <a:xfrm>
                    <a:off x="958735" y="1701337"/>
                    <a:ext cx="1296000" cy="504000"/>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0" rIns="0" bIns="0" rtlCol="0" anchor="t">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3FAC0D68-BFB9-4942-87D6-24CA5916B9CE}" type="TxLink">
                      <a:rPr lang="en-US" sz="850" b="1" i="0" u="none" strike="noStrike">
                        <a:solidFill>
                          <a:schemeClr val="bg2">
                            <a:lumMod val="25000"/>
                          </a:schemeClr>
                        </a:solidFill>
                        <a:latin typeface="Calibri"/>
                        <a:ea typeface="+mn-ea"/>
                        <a:cs typeface="Calibri"/>
                      </a:rPr>
                      <a:pPr marL="0" indent="0" algn="l"/>
                      <a:t>rgdgdljgldgfldngfnksngklskndksndkdnskgnskng</a:t>
                    </a:fld>
                    <a:endParaRPr lang="en-IN" sz="850" b="1" i="0" u="none" strike="noStrike">
                      <a:solidFill>
                        <a:schemeClr val="bg2">
                          <a:lumMod val="25000"/>
                        </a:schemeClr>
                      </a:solidFill>
                      <a:latin typeface="Calibri"/>
                      <a:ea typeface="+mn-ea"/>
                      <a:cs typeface="Calibri"/>
                    </a:endParaRPr>
                  </a:p>
                </p:txBody>
              </p:sp>
            </p:grpSp>
            <p:grpSp>
              <p:nvGrpSpPr>
                <p:cNvPr id="23" name="Group 22">
                  <a:extLst>
                    <a:ext uri="{FF2B5EF4-FFF2-40B4-BE49-F238E27FC236}">
                      <a16:creationId xmlns:a16="http://schemas.microsoft.com/office/drawing/2014/main" id="{00000000-0008-0000-0400-000006000000}"/>
                    </a:ext>
                  </a:extLst>
                </p:cNvPr>
                <p:cNvGrpSpPr/>
                <p:nvPr/>
              </p:nvGrpSpPr>
              <p:grpSpPr>
                <a:xfrm>
                  <a:off x="0" y="705007"/>
                  <a:ext cx="877182" cy="1210941"/>
                  <a:chOff x="0" y="705007"/>
                  <a:chExt cx="877182" cy="1210941"/>
                </a:xfrm>
              </p:grpSpPr>
              <p:sp>
                <p:nvSpPr>
                  <p:cNvPr id="34" name="Rounded Rectangle 94">
                    <a:extLst>
                      <a:ext uri="{FF2B5EF4-FFF2-40B4-BE49-F238E27FC236}">
                        <a16:creationId xmlns:a16="http://schemas.microsoft.com/office/drawing/2014/main" id="{00000000-0008-0000-0400-00005F000000}"/>
                      </a:ext>
                    </a:extLst>
                  </p:cNvPr>
                  <p:cNvSpPr/>
                  <p:nvPr/>
                </p:nvSpPr>
                <p:spPr>
                  <a:xfrm>
                    <a:off x="0" y="1240277"/>
                    <a:ext cx="877182"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D11DE2BE-A499-4CD3-B027-AAD480CEBC9C}" type="TxLink">
                      <a:rPr lang="en-US" sz="850" b="1" i="0" u="none" strike="noStrike">
                        <a:solidFill>
                          <a:schemeClr val="bg2">
                            <a:lumMod val="25000"/>
                          </a:schemeClr>
                        </a:solidFill>
                        <a:latin typeface="Calibri"/>
                        <a:ea typeface="+mn-ea"/>
                        <a:cs typeface="Calibri"/>
                      </a:rPr>
                      <a:pPr marL="0" indent="0" algn="l"/>
                      <a:t>Refractive Index</a:t>
                    </a:fld>
                    <a:endParaRPr lang="en-IN" sz="850" b="1" i="0" u="none" strike="noStrike">
                      <a:solidFill>
                        <a:schemeClr val="bg2">
                          <a:lumMod val="25000"/>
                        </a:schemeClr>
                      </a:solidFill>
                      <a:latin typeface="Calibri"/>
                      <a:ea typeface="+mn-ea"/>
                      <a:cs typeface="Calibri"/>
                    </a:endParaRPr>
                  </a:p>
                </p:txBody>
              </p:sp>
              <p:sp>
                <p:nvSpPr>
                  <p:cNvPr id="35" name="Rounded Rectangle 95">
                    <a:extLst>
                      <a:ext uri="{FF2B5EF4-FFF2-40B4-BE49-F238E27FC236}">
                        <a16:creationId xmlns:a16="http://schemas.microsoft.com/office/drawing/2014/main" id="{00000000-0008-0000-0400-000060000000}"/>
                      </a:ext>
                    </a:extLst>
                  </p:cNvPr>
                  <p:cNvSpPr/>
                  <p:nvPr/>
                </p:nvSpPr>
                <p:spPr>
                  <a:xfrm>
                    <a:off x="0" y="1372782"/>
                    <a:ext cx="854966"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B07A8034-32A6-4F1F-AD66-DE0A0B2AFC9D}" type="TxLink">
                      <a:rPr lang="en-US" sz="850" b="1" i="0" u="none" strike="noStrike">
                        <a:solidFill>
                          <a:schemeClr val="bg2">
                            <a:lumMod val="25000"/>
                          </a:schemeClr>
                        </a:solidFill>
                        <a:latin typeface="Calibri"/>
                        <a:ea typeface="+mn-ea"/>
                        <a:cs typeface="Calibri"/>
                      </a:rPr>
                      <a:pPr marL="0" indent="0" algn="l"/>
                      <a:t>Optic Character</a:t>
                    </a:fld>
                    <a:endParaRPr lang="en-IN" sz="850" b="1" i="0" u="none" strike="noStrike">
                      <a:solidFill>
                        <a:schemeClr val="bg2">
                          <a:lumMod val="25000"/>
                        </a:schemeClr>
                      </a:solidFill>
                      <a:latin typeface="Calibri"/>
                      <a:ea typeface="+mn-ea"/>
                      <a:cs typeface="Calibri"/>
                    </a:endParaRPr>
                  </a:p>
                </p:txBody>
              </p:sp>
              <p:sp>
                <p:nvSpPr>
                  <p:cNvPr id="36" name="Rounded Rectangle 96">
                    <a:extLst>
                      <a:ext uri="{FF2B5EF4-FFF2-40B4-BE49-F238E27FC236}">
                        <a16:creationId xmlns:a16="http://schemas.microsoft.com/office/drawing/2014/main" id="{00000000-0008-0000-0400-000061000000}"/>
                      </a:ext>
                    </a:extLst>
                  </p:cNvPr>
                  <p:cNvSpPr/>
                  <p:nvPr/>
                </p:nvSpPr>
                <p:spPr>
                  <a:xfrm>
                    <a:off x="0" y="1495763"/>
                    <a:ext cx="846630"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3AD0C23E-11DE-414F-8E51-0B37E460662F}" type="TxLink">
                      <a:rPr lang="en-US" sz="850" b="1" i="0" u="none" strike="noStrike">
                        <a:solidFill>
                          <a:schemeClr val="bg2">
                            <a:lumMod val="25000"/>
                          </a:schemeClr>
                        </a:solidFill>
                        <a:latin typeface="Calibri"/>
                        <a:ea typeface="+mn-ea"/>
                        <a:cs typeface="Calibri"/>
                      </a:rPr>
                      <a:pPr marL="0" indent="0" algn="l"/>
                      <a:t>Specific Gravity</a:t>
                    </a:fld>
                    <a:endParaRPr lang="en-IN" sz="850" b="1" i="0" u="none" strike="noStrike">
                      <a:solidFill>
                        <a:schemeClr val="bg2">
                          <a:lumMod val="25000"/>
                        </a:schemeClr>
                      </a:solidFill>
                      <a:latin typeface="Calibri"/>
                      <a:ea typeface="+mn-ea"/>
                      <a:cs typeface="Calibri"/>
                    </a:endParaRPr>
                  </a:p>
                </p:txBody>
              </p:sp>
              <p:sp>
                <p:nvSpPr>
                  <p:cNvPr id="37" name="Rounded Rectangle 97">
                    <a:extLst>
                      <a:ext uri="{FF2B5EF4-FFF2-40B4-BE49-F238E27FC236}">
                        <a16:creationId xmlns:a16="http://schemas.microsoft.com/office/drawing/2014/main" id="{00000000-0008-0000-0400-000062000000}"/>
                      </a:ext>
                    </a:extLst>
                  </p:cNvPr>
                  <p:cNvSpPr/>
                  <p:nvPr/>
                </p:nvSpPr>
                <p:spPr>
                  <a:xfrm>
                    <a:off x="0" y="705007"/>
                    <a:ext cx="638028"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A8419D51-FB4E-453F-8C4B-EE1AC6286883}" type="TxLink">
                      <a:rPr lang="en-US" sz="850" b="1" i="0" u="none" strike="noStrike">
                        <a:solidFill>
                          <a:schemeClr val="bg2">
                            <a:lumMod val="25000"/>
                          </a:schemeClr>
                        </a:solidFill>
                        <a:latin typeface="Calibri"/>
                        <a:ea typeface="+mn-ea"/>
                        <a:cs typeface="Calibri"/>
                      </a:rPr>
                      <a:pPr marL="0" indent="0" algn="l"/>
                      <a:t>Report No.</a:t>
                    </a:fld>
                    <a:endParaRPr lang="en-IN" sz="850" b="1" i="0" u="none" strike="noStrike">
                      <a:solidFill>
                        <a:schemeClr val="bg2">
                          <a:lumMod val="25000"/>
                        </a:schemeClr>
                      </a:solidFill>
                      <a:latin typeface="Calibri"/>
                      <a:ea typeface="+mn-ea"/>
                      <a:cs typeface="Calibri"/>
                    </a:endParaRPr>
                  </a:p>
                </p:txBody>
              </p:sp>
              <p:grpSp>
                <p:nvGrpSpPr>
                  <p:cNvPr id="38" name="Group 37">
                    <a:extLst>
                      <a:ext uri="{FF2B5EF4-FFF2-40B4-BE49-F238E27FC236}">
                        <a16:creationId xmlns:a16="http://schemas.microsoft.com/office/drawing/2014/main" id="{00000000-0008-0000-0400-000063000000}"/>
                      </a:ext>
                    </a:extLst>
                  </p:cNvPr>
                  <p:cNvGrpSpPr/>
                  <p:nvPr/>
                </p:nvGrpSpPr>
                <p:grpSpPr>
                  <a:xfrm>
                    <a:off x="0" y="839761"/>
                    <a:ext cx="786937" cy="173023"/>
                    <a:chOff x="0" y="839761"/>
                    <a:chExt cx="786937" cy="173023"/>
                  </a:xfrm>
                </p:grpSpPr>
                <p:sp>
                  <p:nvSpPr>
                    <p:cNvPr id="43" name="Rounded Rectangle 105">
                      <a:extLst>
                        <a:ext uri="{FF2B5EF4-FFF2-40B4-BE49-F238E27FC236}">
                          <a16:creationId xmlns:a16="http://schemas.microsoft.com/office/drawing/2014/main" id="{00000000-0008-0000-0400-00006A000000}"/>
                        </a:ext>
                      </a:extLst>
                    </p:cNvPr>
                    <p:cNvSpPr/>
                    <p:nvPr/>
                  </p:nvSpPr>
                  <p:spPr>
                    <a:xfrm>
                      <a:off x="0" y="839761"/>
                      <a:ext cx="467123"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sp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55F65496-0186-458E-9B2F-16A6D14539FA}" type="TxLink">
                        <a:rPr lang="en-US" sz="850" b="1" i="0" u="none" strike="noStrike">
                          <a:solidFill>
                            <a:schemeClr val="bg2">
                              <a:lumMod val="25000"/>
                            </a:schemeClr>
                          </a:solidFill>
                          <a:latin typeface="Calibri"/>
                          <a:ea typeface="+mn-ea"/>
                          <a:cs typeface="Calibri"/>
                        </a:rPr>
                        <a:pPr marL="0" indent="0" algn="l"/>
                        <a:t>Shapes</a:t>
                      </a:fld>
                      <a:endParaRPr lang="en-IN" sz="850" b="1" i="0" u="none" strike="noStrike">
                        <a:solidFill>
                          <a:schemeClr val="bg2">
                            <a:lumMod val="25000"/>
                          </a:schemeClr>
                        </a:solidFill>
                        <a:latin typeface="Calibri"/>
                        <a:ea typeface="+mn-ea"/>
                        <a:cs typeface="Calibri"/>
                      </a:endParaRPr>
                    </a:p>
                  </p:txBody>
                </p:sp>
                <p:sp>
                  <p:nvSpPr>
                    <p:cNvPr id="44" name="Rounded Rectangle 106">
                      <a:extLst>
                        <a:ext uri="{FF2B5EF4-FFF2-40B4-BE49-F238E27FC236}">
                          <a16:creationId xmlns:a16="http://schemas.microsoft.com/office/drawing/2014/main" id="{00000000-0008-0000-0400-00006B000000}"/>
                        </a:ext>
                      </a:extLst>
                    </p:cNvPr>
                    <p:cNvSpPr/>
                    <p:nvPr/>
                  </p:nvSpPr>
                  <p:spPr>
                    <a:xfrm>
                      <a:off x="368186" y="839762"/>
                      <a:ext cx="22541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sp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&amp;</a:t>
                      </a:r>
                    </a:p>
                  </p:txBody>
                </p:sp>
                <p:sp>
                  <p:nvSpPr>
                    <p:cNvPr id="45" name="Rounded Rectangle 111">
                      <a:extLst>
                        <a:ext uri="{FF2B5EF4-FFF2-40B4-BE49-F238E27FC236}">
                          <a16:creationId xmlns:a16="http://schemas.microsoft.com/office/drawing/2014/main" id="{00000000-0008-0000-0400-000070000000}"/>
                        </a:ext>
                      </a:extLst>
                    </p:cNvPr>
                    <p:cNvSpPr/>
                    <p:nvPr/>
                  </p:nvSpPr>
                  <p:spPr>
                    <a:xfrm>
                      <a:off x="485775" y="839761"/>
                      <a:ext cx="301162"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sp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160FEB1B-4909-4AEC-9693-71EF498736CA}" type="TxLink">
                        <a:rPr lang="en-US" sz="850" b="1" i="0" u="none" strike="noStrike">
                          <a:solidFill>
                            <a:schemeClr val="bg2">
                              <a:lumMod val="25000"/>
                            </a:schemeClr>
                          </a:solidFill>
                          <a:latin typeface="Calibri"/>
                          <a:ea typeface="+mn-ea"/>
                          <a:cs typeface="Calibri"/>
                        </a:rPr>
                        <a:pPr marL="0" indent="0" algn="l"/>
                        <a:t>Cut</a:t>
                      </a:fld>
                      <a:endParaRPr lang="en-IN" sz="850" b="1" i="0" u="none" strike="noStrike">
                        <a:solidFill>
                          <a:schemeClr val="bg2">
                            <a:lumMod val="25000"/>
                          </a:schemeClr>
                        </a:solidFill>
                        <a:latin typeface="Calibri"/>
                        <a:ea typeface="+mn-ea"/>
                        <a:cs typeface="Calibri"/>
                      </a:endParaRPr>
                    </a:p>
                  </p:txBody>
                </p:sp>
              </p:grpSp>
              <p:sp>
                <p:nvSpPr>
                  <p:cNvPr id="39" name="Rounded Rectangle 99">
                    <a:extLst>
                      <a:ext uri="{FF2B5EF4-FFF2-40B4-BE49-F238E27FC236}">
                        <a16:creationId xmlns:a16="http://schemas.microsoft.com/office/drawing/2014/main" id="{00000000-0008-0000-0400-000064000000}"/>
                      </a:ext>
                    </a:extLst>
                  </p:cNvPr>
                  <p:cNvSpPr/>
                  <p:nvPr/>
                </p:nvSpPr>
                <p:spPr>
                  <a:xfrm>
                    <a:off x="0" y="1104359"/>
                    <a:ext cx="447439" cy="173022"/>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0274DF92-9CEF-4A89-8E5F-927232E3D422}" type="TxLink">
                      <a:rPr lang="en-US" sz="850" b="1" i="0" u="none" strike="noStrike">
                        <a:solidFill>
                          <a:schemeClr val="bg2">
                            <a:lumMod val="25000"/>
                          </a:schemeClr>
                        </a:solidFill>
                        <a:latin typeface="Calibri"/>
                        <a:ea typeface="+mn-ea"/>
                        <a:cs typeface="Calibri"/>
                      </a:rPr>
                      <a:pPr marL="0" indent="0" algn="l"/>
                      <a:t>Colour</a:t>
                    </a:fld>
                    <a:endParaRPr lang="en-IN" sz="850" b="1" i="0" u="none" strike="noStrike">
                      <a:solidFill>
                        <a:schemeClr val="bg2">
                          <a:lumMod val="25000"/>
                        </a:schemeClr>
                      </a:solidFill>
                      <a:latin typeface="Calibri"/>
                      <a:ea typeface="+mn-ea"/>
                      <a:cs typeface="Calibri"/>
                    </a:endParaRPr>
                  </a:p>
                </p:txBody>
              </p:sp>
              <p:sp>
                <p:nvSpPr>
                  <p:cNvPr id="40" name="Rounded Rectangle 100">
                    <a:extLst>
                      <a:ext uri="{FF2B5EF4-FFF2-40B4-BE49-F238E27FC236}">
                        <a16:creationId xmlns:a16="http://schemas.microsoft.com/office/drawing/2014/main" id="{00000000-0008-0000-0400-000065000000}"/>
                      </a:ext>
                    </a:extLst>
                  </p:cNvPr>
                  <p:cNvSpPr/>
                  <p:nvPr/>
                </p:nvSpPr>
                <p:spPr>
                  <a:xfrm>
                    <a:off x="0" y="971817"/>
                    <a:ext cx="475556"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35A62CBB-C281-4D04-B132-F9F3CE81B823}" type="TxLink">
                      <a:rPr lang="en-US" sz="850" b="1" i="0" u="none" strike="noStrike">
                        <a:solidFill>
                          <a:schemeClr val="bg2">
                            <a:lumMod val="25000"/>
                          </a:schemeClr>
                        </a:solidFill>
                        <a:latin typeface="Calibri"/>
                        <a:ea typeface="+mn-ea"/>
                        <a:cs typeface="Calibri"/>
                      </a:rPr>
                      <a:pPr marL="0" indent="0" algn="l"/>
                      <a:t>Weight</a:t>
                    </a:fld>
                    <a:endParaRPr lang="en-IN" sz="850" b="1" i="0" u="none" strike="noStrike">
                      <a:solidFill>
                        <a:schemeClr val="bg2">
                          <a:lumMod val="25000"/>
                        </a:schemeClr>
                      </a:solidFill>
                      <a:latin typeface="Calibri"/>
                      <a:ea typeface="+mn-ea"/>
                      <a:cs typeface="Calibri"/>
                    </a:endParaRPr>
                  </a:p>
                </p:txBody>
              </p:sp>
              <p:sp>
                <p:nvSpPr>
                  <p:cNvPr id="41" name="Rounded Rectangle 103">
                    <a:extLst>
                      <a:ext uri="{FF2B5EF4-FFF2-40B4-BE49-F238E27FC236}">
                        <a16:creationId xmlns:a16="http://schemas.microsoft.com/office/drawing/2014/main" id="{00000000-0008-0000-0400-000068000000}"/>
                      </a:ext>
                    </a:extLst>
                  </p:cNvPr>
                  <p:cNvSpPr/>
                  <p:nvPr/>
                </p:nvSpPr>
                <p:spPr>
                  <a:xfrm>
                    <a:off x="0" y="1619101"/>
                    <a:ext cx="674460"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676192A3-1AB2-43E0-8DC7-30887D13EBB7}" type="TxLink">
                      <a:rPr lang="en-US" sz="850" b="1" i="0" u="none" strike="noStrike">
                        <a:solidFill>
                          <a:schemeClr val="bg2">
                            <a:lumMod val="25000"/>
                          </a:schemeClr>
                        </a:solidFill>
                        <a:latin typeface="Calibri"/>
                        <a:ea typeface="+mn-ea"/>
                        <a:cs typeface="Calibri"/>
                      </a:rPr>
                      <a:pPr marL="0" indent="0" algn="l"/>
                      <a:t>Dimensions</a:t>
                    </a:fld>
                    <a:endParaRPr lang="en-IN" sz="850" b="1" i="0" u="none" strike="noStrike">
                      <a:solidFill>
                        <a:schemeClr val="bg2">
                          <a:lumMod val="25000"/>
                        </a:schemeClr>
                      </a:solidFill>
                      <a:latin typeface="Calibri"/>
                      <a:ea typeface="+mn-ea"/>
                      <a:cs typeface="Calibri"/>
                    </a:endParaRPr>
                  </a:p>
                </p:txBody>
              </p:sp>
              <p:sp>
                <p:nvSpPr>
                  <p:cNvPr id="42" name="Rounded Rectangle 104">
                    <a:extLst>
                      <a:ext uri="{FF2B5EF4-FFF2-40B4-BE49-F238E27FC236}">
                        <a16:creationId xmlns:a16="http://schemas.microsoft.com/office/drawing/2014/main" id="{00000000-0008-0000-0400-000069000000}"/>
                      </a:ext>
                    </a:extLst>
                  </p:cNvPr>
                  <p:cNvSpPr/>
                  <p:nvPr/>
                </p:nvSpPr>
                <p:spPr>
                  <a:xfrm>
                    <a:off x="0" y="1742926"/>
                    <a:ext cx="591352"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44EA668B-93DB-470B-B485-8BAB175F7758}" type="TxLink">
                      <a:rPr lang="en-US" sz="850" b="1" i="0" u="none" strike="noStrike">
                        <a:solidFill>
                          <a:schemeClr val="bg2">
                            <a:lumMod val="25000"/>
                          </a:schemeClr>
                        </a:solidFill>
                        <a:latin typeface="Calibri"/>
                        <a:ea typeface="+mn-ea"/>
                        <a:cs typeface="Calibri"/>
                      </a:rPr>
                      <a:pPr marL="0" indent="0" algn="l"/>
                      <a:t>Comments</a:t>
                    </a:fld>
                    <a:endParaRPr lang="en-IN" sz="850" b="1" i="0" u="none" strike="noStrike">
                      <a:solidFill>
                        <a:schemeClr val="bg2">
                          <a:lumMod val="25000"/>
                        </a:schemeClr>
                      </a:solidFill>
                      <a:latin typeface="Calibri"/>
                      <a:ea typeface="+mn-ea"/>
                      <a:cs typeface="Calibri"/>
                    </a:endParaRPr>
                  </a:p>
                </p:txBody>
              </p:sp>
            </p:grpSp>
            <p:grpSp>
              <p:nvGrpSpPr>
                <p:cNvPr id="24" name="Group 23">
                  <a:extLst>
                    <a:ext uri="{FF2B5EF4-FFF2-40B4-BE49-F238E27FC236}">
                      <a16:creationId xmlns:a16="http://schemas.microsoft.com/office/drawing/2014/main" id="{00000000-0008-0000-0400-000009000000}"/>
                    </a:ext>
                  </a:extLst>
                </p:cNvPr>
                <p:cNvGrpSpPr/>
                <p:nvPr/>
              </p:nvGrpSpPr>
              <p:grpSpPr>
                <a:xfrm>
                  <a:off x="897968" y="705007"/>
                  <a:ext cx="180116" cy="1201416"/>
                  <a:chOff x="897968" y="705007"/>
                  <a:chExt cx="180116" cy="1201416"/>
                </a:xfrm>
              </p:grpSpPr>
              <p:sp>
                <p:nvSpPr>
                  <p:cNvPr id="25" name="Rounded Rectangle 85">
                    <a:extLst>
                      <a:ext uri="{FF2B5EF4-FFF2-40B4-BE49-F238E27FC236}">
                        <a16:creationId xmlns:a16="http://schemas.microsoft.com/office/drawing/2014/main" id="{00000000-0008-0000-0400-000056000000}"/>
                      </a:ext>
                    </a:extLst>
                  </p:cNvPr>
                  <p:cNvSpPr/>
                  <p:nvPr/>
                </p:nvSpPr>
                <p:spPr>
                  <a:xfrm>
                    <a:off x="899787" y="705007"/>
                    <a:ext cx="17814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t>
                    </a:r>
                  </a:p>
                </p:txBody>
              </p:sp>
              <p:sp>
                <p:nvSpPr>
                  <p:cNvPr id="26" name="Rounded Rectangle 86">
                    <a:extLst>
                      <a:ext uri="{FF2B5EF4-FFF2-40B4-BE49-F238E27FC236}">
                        <a16:creationId xmlns:a16="http://schemas.microsoft.com/office/drawing/2014/main" id="{00000000-0008-0000-0400-000057000000}"/>
                      </a:ext>
                    </a:extLst>
                  </p:cNvPr>
                  <p:cNvSpPr/>
                  <p:nvPr/>
                </p:nvSpPr>
                <p:spPr>
                  <a:xfrm>
                    <a:off x="899787" y="839762"/>
                    <a:ext cx="17814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t>
                    </a:r>
                  </a:p>
                </p:txBody>
              </p:sp>
              <p:sp>
                <p:nvSpPr>
                  <p:cNvPr id="27" name="Rounded Rectangle 87">
                    <a:extLst>
                      <a:ext uri="{FF2B5EF4-FFF2-40B4-BE49-F238E27FC236}">
                        <a16:creationId xmlns:a16="http://schemas.microsoft.com/office/drawing/2014/main" id="{00000000-0008-0000-0400-000058000000}"/>
                      </a:ext>
                    </a:extLst>
                  </p:cNvPr>
                  <p:cNvSpPr/>
                  <p:nvPr/>
                </p:nvSpPr>
                <p:spPr>
                  <a:xfrm>
                    <a:off x="899787" y="962292"/>
                    <a:ext cx="17814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t>
                    </a:r>
                  </a:p>
                </p:txBody>
              </p:sp>
              <p:sp>
                <p:nvSpPr>
                  <p:cNvPr id="28" name="Rounded Rectangle 88">
                    <a:extLst>
                      <a:ext uri="{FF2B5EF4-FFF2-40B4-BE49-F238E27FC236}">
                        <a16:creationId xmlns:a16="http://schemas.microsoft.com/office/drawing/2014/main" id="{00000000-0008-0000-0400-000059000000}"/>
                      </a:ext>
                    </a:extLst>
                  </p:cNvPr>
                  <p:cNvSpPr/>
                  <p:nvPr/>
                </p:nvSpPr>
                <p:spPr>
                  <a:xfrm>
                    <a:off x="899787" y="1094834"/>
                    <a:ext cx="17814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t>
                    </a:r>
                  </a:p>
                </p:txBody>
              </p:sp>
              <p:sp>
                <p:nvSpPr>
                  <p:cNvPr id="29" name="Rounded Rectangle 89">
                    <a:extLst>
                      <a:ext uri="{FF2B5EF4-FFF2-40B4-BE49-F238E27FC236}">
                        <a16:creationId xmlns:a16="http://schemas.microsoft.com/office/drawing/2014/main" id="{00000000-0008-0000-0400-00005A000000}"/>
                      </a:ext>
                    </a:extLst>
                  </p:cNvPr>
                  <p:cNvSpPr/>
                  <p:nvPr/>
                </p:nvSpPr>
                <p:spPr>
                  <a:xfrm>
                    <a:off x="899787" y="1240277"/>
                    <a:ext cx="17814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t>
                    </a:r>
                  </a:p>
                </p:txBody>
              </p:sp>
              <p:sp>
                <p:nvSpPr>
                  <p:cNvPr id="30" name="Rounded Rectangle 90">
                    <a:extLst>
                      <a:ext uri="{FF2B5EF4-FFF2-40B4-BE49-F238E27FC236}">
                        <a16:creationId xmlns:a16="http://schemas.microsoft.com/office/drawing/2014/main" id="{00000000-0008-0000-0400-00005B000000}"/>
                      </a:ext>
                    </a:extLst>
                  </p:cNvPr>
                  <p:cNvSpPr/>
                  <p:nvPr/>
                </p:nvSpPr>
                <p:spPr>
                  <a:xfrm>
                    <a:off x="899787" y="1372782"/>
                    <a:ext cx="17814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t>
                    </a:r>
                  </a:p>
                </p:txBody>
              </p:sp>
              <p:sp>
                <p:nvSpPr>
                  <p:cNvPr id="31" name="Rounded Rectangle 91">
                    <a:extLst>
                      <a:ext uri="{FF2B5EF4-FFF2-40B4-BE49-F238E27FC236}">
                        <a16:creationId xmlns:a16="http://schemas.microsoft.com/office/drawing/2014/main" id="{00000000-0008-0000-0400-00005C000000}"/>
                      </a:ext>
                    </a:extLst>
                  </p:cNvPr>
                  <p:cNvSpPr/>
                  <p:nvPr/>
                </p:nvSpPr>
                <p:spPr>
                  <a:xfrm>
                    <a:off x="899787" y="1495763"/>
                    <a:ext cx="17814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t>
                    </a:r>
                  </a:p>
                </p:txBody>
              </p:sp>
              <p:sp>
                <p:nvSpPr>
                  <p:cNvPr id="32" name="Rounded Rectangle 92">
                    <a:extLst>
                      <a:ext uri="{FF2B5EF4-FFF2-40B4-BE49-F238E27FC236}">
                        <a16:creationId xmlns:a16="http://schemas.microsoft.com/office/drawing/2014/main" id="{00000000-0008-0000-0400-00005D000000}"/>
                      </a:ext>
                    </a:extLst>
                  </p:cNvPr>
                  <p:cNvSpPr/>
                  <p:nvPr/>
                </p:nvSpPr>
                <p:spPr>
                  <a:xfrm>
                    <a:off x="899936" y="1619101"/>
                    <a:ext cx="17814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t>
                    </a:r>
                  </a:p>
                </p:txBody>
              </p:sp>
              <p:sp>
                <p:nvSpPr>
                  <p:cNvPr id="33" name="Rounded Rectangle 93">
                    <a:extLst>
                      <a:ext uri="{FF2B5EF4-FFF2-40B4-BE49-F238E27FC236}">
                        <a16:creationId xmlns:a16="http://schemas.microsoft.com/office/drawing/2014/main" id="{00000000-0008-0000-0400-00005E000000}"/>
                      </a:ext>
                    </a:extLst>
                  </p:cNvPr>
                  <p:cNvSpPr/>
                  <p:nvPr/>
                </p:nvSpPr>
                <p:spPr>
                  <a:xfrm>
                    <a:off x="897968" y="1733401"/>
                    <a:ext cx="178148"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r>
                      <a:rPr lang="en-US" sz="850" b="1" i="0" u="none" strike="noStrike">
                        <a:solidFill>
                          <a:schemeClr val="bg2">
                            <a:lumMod val="25000"/>
                          </a:schemeClr>
                        </a:solidFill>
                        <a:latin typeface="Calibri"/>
                        <a:ea typeface="+mn-ea"/>
                        <a:cs typeface="Calibri"/>
                      </a:rPr>
                      <a:t>:</a:t>
                    </a:r>
                  </a:p>
                </p:txBody>
              </p:sp>
            </p:grpSp>
          </p:grpSp>
          <p:sp>
            <p:nvSpPr>
              <p:cNvPr id="9" name="Rounded Rectangle 221">
                <a:extLst>
                  <a:ext uri="{FF2B5EF4-FFF2-40B4-BE49-F238E27FC236}">
                    <a16:creationId xmlns:a16="http://schemas.microsoft.com/office/drawing/2014/main" id="{00000000-0008-0000-0400-0000DE000000}"/>
                  </a:ext>
                </a:extLst>
              </p:cNvPr>
              <p:cNvSpPr/>
              <p:nvPr/>
            </p:nvSpPr>
            <p:spPr>
              <a:xfrm>
                <a:off x="1468435" y="151390"/>
                <a:ext cx="2268000" cy="346043"/>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0" rIns="0" bIns="0" rtlCol="0" anchor="t">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E43B6D6D-6436-4583-8F04-DD57C8E55AA4}" type="TxLink">
                  <a:rPr lang="en-US" sz="850" b="0" i="0" u="none" strike="noStrike">
                    <a:solidFill>
                      <a:schemeClr val="bg2">
                        <a:lumMod val="25000"/>
                      </a:schemeClr>
                    </a:solidFill>
                    <a:latin typeface="Calibri"/>
                    <a:ea typeface="+mn-ea"/>
                    <a:cs typeface="Calibri"/>
                  </a:rPr>
                  <a:pPr marL="0" indent="0" algn="l"/>
                  <a:t>SGTL Uttam nagar new delhi 110059. SGTL Uttam nagar new delhi</a:t>
                </a:fld>
                <a:endParaRPr lang="en-IN" sz="850" b="0" i="0" u="none" strike="noStrike">
                  <a:solidFill>
                    <a:schemeClr val="bg2">
                      <a:lumMod val="25000"/>
                    </a:schemeClr>
                  </a:solidFill>
                  <a:latin typeface="Calibri"/>
                  <a:ea typeface="+mn-ea"/>
                  <a:cs typeface="Calibri"/>
                </a:endParaRPr>
              </a:p>
            </p:txBody>
          </p:sp>
          <p:sp>
            <p:nvSpPr>
              <p:cNvPr id="10" name="Rectangle 9">
                <a:extLst>
                  <a:ext uri="{FF2B5EF4-FFF2-40B4-BE49-F238E27FC236}">
                    <a16:creationId xmlns:a16="http://schemas.microsoft.com/office/drawing/2014/main" id="{00000000-0008-0000-0400-00008B000000}"/>
                  </a:ext>
                </a:extLst>
              </p:cNvPr>
              <p:cNvSpPr/>
              <p:nvPr/>
            </p:nvSpPr>
            <p:spPr>
              <a:xfrm>
                <a:off x="1497010" y="0"/>
                <a:ext cx="1044000" cy="238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l"/>
                <a:fld id="{8B706FA0-E367-4961-BF9C-66B95332B4DD}" type="TxLink">
                  <a:rPr lang="en-US" sz="1200" b="1" i="0" u="none" strike="noStrike">
                    <a:solidFill>
                      <a:schemeClr val="accent5"/>
                    </a:solidFill>
                    <a:latin typeface="+mn-lt"/>
                    <a:ea typeface="+mn-ea"/>
                    <a:cs typeface="Calibri"/>
                  </a:rPr>
                  <a:pPr marL="0" indent="0" algn="l"/>
                  <a:t>Testing Labs</a:t>
                </a:fld>
                <a:endParaRPr lang="en-IN" sz="1200" b="1" i="0" u="none" strike="noStrike">
                  <a:solidFill>
                    <a:schemeClr val="accent5"/>
                  </a:solidFill>
                  <a:latin typeface="+mn-lt"/>
                  <a:ea typeface="+mn-ea"/>
                  <a:cs typeface="Calibri"/>
                </a:endParaRPr>
              </a:p>
            </p:txBody>
          </p:sp>
          <p:grpSp>
            <p:nvGrpSpPr>
              <p:cNvPr id="11" name="Group 10">
                <a:extLst>
                  <a:ext uri="{FF2B5EF4-FFF2-40B4-BE49-F238E27FC236}">
                    <a16:creationId xmlns:a16="http://schemas.microsoft.com/office/drawing/2014/main" id="{00000000-0008-0000-0400-00001E000000}"/>
                  </a:ext>
                </a:extLst>
              </p:cNvPr>
              <p:cNvGrpSpPr/>
              <p:nvPr/>
            </p:nvGrpSpPr>
            <p:grpSpPr>
              <a:xfrm>
                <a:off x="156985" y="69750"/>
                <a:ext cx="1329751" cy="426188"/>
                <a:chOff x="156985" y="69750"/>
                <a:chExt cx="1329751" cy="426188"/>
              </a:xfrm>
            </p:grpSpPr>
            <p:grpSp>
              <p:nvGrpSpPr>
                <p:cNvPr id="18" name="Group 17">
                  <a:extLst>
                    <a:ext uri="{FF2B5EF4-FFF2-40B4-BE49-F238E27FC236}">
                      <a16:creationId xmlns:a16="http://schemas.microsoft.com/office/drawing/2014/main" id="{00000000-0008-0000-0400-00008C000000}"/>
                    </a:ext>
                  </a:extLst>
                </p:cNvPr>
                <p:cNvGrpSpPr/>
                <p:nvPr/>
              </p:nvGrpSpPr>
              <p:grpSpPr>
                <a:xfrm>
                  <a:off x="442736" y="69750"/>
                  <a:ext cx="1044000" cy="426188"/>
                  <a:chOff x="442736" y="69750"/>
                  <a:chExt cx="1044000" cy="426188"/>
                </a:xfrm>
              </p:grpSpPr>
              <p:sp>
                <p:nvSpPr>
                  <p:cNvPr id="20" name="Rounded Rectangle 140">
                    <a:extLst>
                      <a:ext uri="{FF2B5EF4-FFF2-40B4-BE49-F238E27FC236}">
                        <a16:creationId xmlns:a16="http://schemas.microsoft.com/office/drawing/2014/main" id="{00000000-0008-0000-0400-00008D000000}"/>
                      </a:ext>
                    </a:extLst>
                  </p:cNvPr>
                  <p:cNvSpPr/>
                  <p:nvPr/>
                </p:nvSpPr>
                <p:spPr>
                  <a:xfrm>
                    <a:off x="442736" y="69750"/>
                    <a:ext cx="1044000" cy="396000"/>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fld id="{9B0EC613-E8F0-464B-AC95-D1F70EC686A2}" type="TxLink">
                      <a:rPr lang="en-US" sz="2400" b="1" i="0" u="none" strike="noStrike">
                        <a:solidFill>
                          <a:schemeClr val="accent5">
                            <a:lumMod val="75000"/>
                          </a:schemeClr>
                        </a:solidFill>
                        <a:latin typeface="Verdana" panose="020B0604030504040204" pitchFamily="34" charset="0"/>
                        <a:ea typeface="Verdana" panose="020B0604030504040204" pitchFamily="34" charset="0"/>
                        <a:cs typeface="Calibri"/>
                      </a:rPr>
                      <a:pPr marL="0" indent="0" algn="ctr"/>
                      <a:t>SGTL</a:t>
                    </a:fld>
                    <a:endParaRPr lang="en-IN" sz="2400" b="1" i="0" u="none" strike="noStrike">
                      <a:solidFill>
                        <a:schemeClr val="accent5">
                          <a:lumMod val="75000"/>
                        </a:schemeClr>
                      </a:solidFill>
                      <a:latin typeface="Verdana" panose="020B0604030504040204" pitchFamily="34" charset="0"/>
                      <a:ea typeface="Verdana" panose="020B0604030504040204" pitchFamily="34" charset="0"/>
                      <a:cs typeface="Calibri"/>
                    </a:endParaRPr>
                  </a:p>
                </p:txBody>
              </p:sp>
              <p:sp>
                <p:nvSpPr>
                  <p:cNvPr id="21" name="Rounded Rectangle 141">
                    <a:extLst>
                      <a:ext uri="{FF2B5EF4-FFF2-40B4-BE49-F238E27FC236}">
                        <a16:creationId xmlns:a16="http://schemas.microsoft.com/office/drawing/2014/main" id="{00000000-0008-0000-0400-00008E000000}"/>
                      </a:ext>
                    </a:extLst>
                  </p:cNvPr>
                  <p:cNvSpPr/>
                  <p:nvPr/>
                </p:nvSpPr>
                <p:spPr>
                  <a:xfrm>
                    <a:off x="893110" y="229237"/>
                    <a:ext cx="406876" cy="266701"/>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fld id="{C4E6DD2A-4DB0-4C18-9606-C4C90CFD7828}" type="TxLink">
                      <a:rPr lang="en-US" sz="1100" b="1" i="0" u="none" strike="noStrike">
                        <a:ln>
                          <a:noFill/>
                        </a:ln>
                        <a:solidFill>
                          <a:schemeClr val="accent5">
                            <a:lumMod val="60000"/>
                            <a:lumOff val="40000"/>
                          </a:schemeClr>
                        </a:solidFill>
                        <a:latin typeface="Calibri"/>
                        <a:cs typeface="Calibri"/>
                      </a:rPr>
                      <a:pPr algn="l"/>
                      <a:t>&amp;</a:t>
                    </a:fld>
                    <a:endParaRPr lang="en-US" sz="2400" b="1" i="0" u="none" strike="noStrike">
                      <a:ln>
                        <a:noFill/>
                      </a:ln>
                      <a:solidFill>
                        <a:schemeClr val="accent5">
                          <a:lumMod val="60000"/>
                          <a:lumOff val="40000"/>
                        </a:schemeClr>
                      </a:solidFill>
                      <a:latin typeface="Stencil" panose="040409050D0802020404" pitchFamily="82" charset="0"/>
                      <a:cs typeface="Calibri"/>
                    </a:endParaRPr>
                  </a:p>
                </p:txBody>
              </p:sp>
            </p:grpSp>
            <p:pic>
              <p:nvPicPr>
                <p:cNvPr id="19" name="Picture 18">
                  <a:extLst>
                    <a:ext uri="{FF2B5EF4-FFF2-40B4-BE49-F238E27FC236}">
                      <a16:creationId xmlns:a16="http://schemas.microsoft.com/office/drawing/2014/main" id="{00000000-0008-0000-0400-00004F000000}"/>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15238" t="15565" r="12752" b="29866"/>
                <a:stretch/>
              </p:blipFill>
              <p:spPr>
                <a:xfrm flipH="1">
                  <a:off x="156985" y="119269"/>
                  <a:ext cx="356293" cy="270000"/>
                </a:xfrm>
                <a:prstGeom prst="rect">
                  <a:avLst/>
                </a:prstGeom>
                <a:effectLst>
                  <a:outerShdw blurRad="50800" dist="38100" dir="5400000" algn="t" rotWithShape="0">
                    <a:prstClr val="black">
                      <a:alpha val="40000"/>
                    </a:prstClr>
                  </a:outerShdw>
                </a:effectLst>
              </p:spPr>
            </p:pic>
          </p:grpSp>
          <p:grpSp>
            <p:nvGrpSpPr>
              <p:cNvPr id="12" name="Group 11">
                <a:extLst>
                  <a:ext uri="{FF2B5EF4-FFF2-40B4-BE49-F238E27FC236}">
                    <a16:creationId xmlns:a16="http://schemas.microsoft.com/office/drawing/2014/main" id="{00000000-0008-0000-0400-000015000000}"/>
                  </a:ext>
                </a:extLst>
              </p:cNvPr>
              <p:cNvGrpSpPr/>
              <p:nvPr/>
            </p:nvGrpSpPr>
            <p:grpSpPr>
              <a:xfrm>
                <a:off x="2024486" y="734062"/>
                <a:ext cx="1600875" cy="1516047"/>
                <a:chOff x="2024486" y="734062"/>
                <a:chExt cx="1600875" cy="1516047"/>
              </a:xfrm>
            </p:grpSpPr>
            <p:pic>
              <p:nvPicPr>
                <p:cNvPr id="14" name="Picture 13">
                  <a:extLst>
                    <a:ext uri="{FF2B5EF4-FFF2-40B4-BE49-F238E27FC236}">
                      <a16:creationId xmlns:a16="http://schemas.microsoft.com/office/drawing/2014/main" id="{00000000-0008-0000-0400-00004A000000}"/>
                    </a:ext>
                  </a:extLst>
                </p:cNvPr>
                <p:cNvPicPr>
                  <a:picLocks noChangeAspect="1"/>
                  <a:extLst>
                    <a:ext uri="{84589F7E-364E-4C9E-8A38-B11213B215E9}">
                      <a14:cameraTool xmlns:a14="http://schemas.microsoft.com/office/drawing/2010/main" cellRange="$A$1" spid="_x0000_s7977"/>
                    </a:ext>
                  </a:extLst>
                </p:cNvPicPr>
                <p:nvPr/>
              </p:nvPicPr>
              <p:blipFill rotWithShape="1">
                <a:blip r:embed="rId9"/>
                <a:srcRect l="6340" t="6061" r="36278" b="24242"/>
                <a:stretch>
                  <a:fillRect/>
                </a:stretch>
              </p:blipFill>
              <p:spPr>
                <a:xfrm>
                  <a:off x="2426236" y="734062"/>
                  <a:ext cx="828000" cy="828000"/>
                </a:xfrm>
                <a:prstGeom prst="roundRect">
                  <a:avLst>
                    <a:gd name="adj" fmla="val 7448"/>
                  </a:avLst>
                </a:prstGeom>
              </p:spPr>
            </p:pic>
            <p:grpSp>
              <p:nvGrpSpPr>
                <p:cNvPr id="15" name="Group 14">
                  <a:extLst>
                    <a:ext uri="{FF2B5EF4-FFF2-40B4-BE49-F238E27FC236}">
                      <a16:creationId xmlns:a16="http://schemas.microsoft.com/office/drawing/2014/main" id="{00000000-0008-0000-0400-000010000000}"/>
                    </a:ext>
                  </a:extLst>
                </p:cNvPr>
                <p:cNvGrpSpPr/>
                <p:nvPr/>
              </p:nvGrpSpPr>
              <p:grpSpPr>
                <a:xfrm>
                  <a:off x="2024486" y="1543685"/>
                  <a:ext cx="1600875" cy="706424"/>
                  <a:chOff x="2024486" y="1543685"/>
                  <a:chExt cx="1600875" cy="706424"/>
                </a:xfrm>
              </p:grpSpPr>
              <p:sp>
                <p:nvSpPr>
                  <p:cNvPr id="16" name="Rounded Rectangle 128">
                    <a:extLst>
                      <a:ext uri="{FF2B5EF4-FFF2-40B4-BE49-F238E27FC236}">
                        <a16:creationId xmlns:a16="http://schemas.microsoft.com/office/drawing/2014/main" id="{00000000-0008-0000-0400-000081000000}"/>
                      </a:ext>
                    </a:extLst>
                  </p:cNvPr>
                  <p:cNvSpPr/>
                  <p:nvPr/>
                </p:nvSpPr>
                <p:spPr>
                  <a:xfrm>
                    <a:off x="2041361" y="1543685"/>
                    <a:ext cx="1584000" cy="432000"/>
                  </a:xfrm>
                  <a:prstGeom prst="roundRect">
                    <a:avLst>
                      <a:gd name="adj" fmla="val 400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0" rIns="0" bIns="0"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fld id="{C505C20E-11BF-4761-932F-512D8B4C8D49}" type="TxLink">
                      <a:rPr lang="en-US" sz="1050" b="1" i="0" u="none" strike="noStrike">
                        <a:solidFill>
                          <a:srgbClr val="FF0000"/>
                        </a:solidFill>
                        <a:latin typeface="Arial" panose="020B0604020202020204" pitchFamily="34" charset="0"/>
                        <a:cs typeface="Arial" panose="020B0604020202020204" pitchFamily="34" charset="0"/>
                      </a:rPr>
                      <a:pPr algn="ctr"/>
                      <a:t>Natural Coral, Ruby, Sapphire Natural</a:t>
                    </a:fld>
                    <a:endParaRPr lang="en-IN" sz="1050" b="1">
                      <a:solidFill>
                        <a:srgbClr val="FF0000"/>
                      </a:solidFill>
                      <a:latin typeface="Arial" panose="020B0604020202020204" pitchFamily="34" charset="0"/>
                      <a:cs typeface="Arial" panose="020B0604020202020204" pitchFamily="34" charset="0"/>
                    </a:endParaRPr>
                  </a:p>
                </p:txBody>
              </p:sp>
              <p:sp>
                <p:nvSpPr>
                  <p:cNvPr id="17" name="Rounded Rectangle 77">
                    <a:extLst>
                      <a:ext uri="{FF2B5EF4-FFF2-40B4-BE49-F238E27FC236}">
                        <a16:creationId xmlns:a16="http://schemas.microsoft.com/office/drawing/2014/main" id="{00000000-0008-0000-0400-00004E000000}"/>
                      </a:ext>
                    </a:extLst>
                  </p:cNvPr>
                  <p:cNvSpPr/>
                  <p:nvPr/>
                </p:nvSpPr>
                <p:spPr>
                  <a:xfrm>
                    <a:off x="2024486" y="2077087"/>
                    <a:ext cx="1548000" cy="173022"/>
                  </a:xfrm>
                  <a:prstGeom prst="roundRect">
                    <a:avLst>
                      <a:gd name="adj" fmla="val 4007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0" rIns="0" bIns="0" rtlCol="0" anchor="ctr">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fld id="{89EF1FF4-684C-48EE-9127-181B30470A1E}" type="TxLink">
                      <a:rPr lang="en-US" sz="900" b="0" i="0" u="none" strike="noStrike">
                        <a:solidFill>
                          <a:srgbClr val="000000"/>
                        </a:solidFill>
                        <a:latin typeface="Calibri"/>
                        <a:ea typeface="+mn-ea"/>
                        <a:cs typeface="Calibri"/>
                      </a:rPr>
                      <a:pPr marL="0" indent="0" algn="ctr"/>
                      <a:t>Namit Verma, Gemologist</a:t>
                    </a:fld>
                    <a:endParaRPr lang="en-IN" sz="800" b="1" i="0" u="none" strike="noStrike">
                      <a:solidFill>
                        <a:schemeClr val="bg2">
                          <a:lumMod val="25000"/>
                        </a:schemeClr>
                      </a:solidFill>
                      <a:latin typeface="Calibri"/>
                      <a:ea typeface="+mn-ea"/>
                      <a:cs typeface="Calibri"/>
                    </a:endParaRPr>
                  </a:p>
                </p:txBody>
              </p:sp>
            </p:grpSp>
          </p:grpSp>
          <p:pic>
            <p:nvPicPr>
              <p:cNvPr id="13" name="Picture 12">
                <a:extLst>
                  <a:ext uri="{FF2B5EF4-FFF2-40B4-BE49-F238E27FC236}">
                    <a16:creationId xmlns:a16="http://schemas.microsoft.com/office/drawing/2014/main" id="{00000000-0008-0000-0400-00000A000000}"/>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l="23983" t="27953" r="28252" b="36614"/>
              <a:stretch/>
            </p:blipFill>
            <p:spPr>
              <a:xfrm rot="1699504">
                <a:off x="2538236" y="1819910"/>
                <a:ext cx="576000" cy="441194"/>
              </a:xfrm>
              <a:prstGeom prst="rect">
                <a:avLst/>
              </a:prstGeom>
            </p:spPr>
          </p:pic>
        </p:grpSp>
      </p:grpSp>
      <p:graphicFrame>
        <p:nvGraphicFramePr>
          <p:cNvPr id="158" name="Object 157">
            <a:extLst>
              <a:ext uri="{FF2B5EF4-FFF2-40B4-BE49-F238E27FC236}">
                <a16:creationId xmlns:a16="http://schemas.microsoft.com/office/drawing/2014/main" id="{6B00A4EE-45D7-5DB6-F130-9812A4590B66}"/>
              </a:ext>
            </a:extLst>
          </p:cNvPr>
          <p:cNvGraphicFramePr>
            <a:graphicFrameLocks noChangeAspect="1"/>
          </p:cNvGraphicFramePr>
          <p:nvPr>
            <p:extLst>
              <p:ext uri="{D42A27DB-BD31-4B8C-83A1-F6EECF244321}">
                <p14:modId xmlns:p14="http://schemas.microsoft.com/office/powerpoint/2010/main" val="3250652793"/>
              </p:ext>
            </p:extLst>
          </p:nvPr>
        </p:nvGraphicFramePr>
        <p:xfrm>
          <a:off x="2032000" y="719138"/>
          <a:ext cx="8128000" cy="5418137"/>
        </p:xfrm>
        <a:graphic>
          <a:graphicData uri="http://schemas.openxmlformats.org/presentationml/2006/ole">
            <mc:AlternateContent xmlns:mc="http://schemas.openxmlformats.org/markup-compatibility/2006">
              <mc:Choice xmlns:v="urn:schemas-microsoft-com:vml" Requires="v">
                <p:oleObj name="Acrobat Document" r:id="rId11" imgW="0" imgH="0" progId="AcroExch.Document.11">
                  <p:embed/>
                </p:oleObj>
              </mc:Choice>
              <mc:Fallback>
                <p:oleObj name="Acrobat Document" r:id="rId11" imgW="0" imgH="0" progId="AcroExch.Document.11">
                  <p:embed/>
                  <p:pic>
                    <p:nvPicPr>
                      <p:cNvPr id="0" name=""/>
                      <p:cNvPicPr/>
                      <p:nvPr/>
                    </p:nvPicPr>
                    <p:blipFill/>
                    <p:spPr>
                      <a:xfrm>
                        <a:off x="2032000" y="719138"/>
                        <a:ext cx="8128000" cy="5418137"/>
                      </a:xfrm>
                      <a:prstGeom prst="rect">
                        <a:avLst/>
                      </a:prstGeom>
                    </p:spPr>
                  </p:pic>
                </p:oleObj>
              </mc:Fallback>
            </mc:AlternateContent>
          </a:graphicData>
        </a:graphic>
      </p:graphicFrame>
      <p:graphicFrame>
        <p:nvGraphicFramePr>
          <p:cNvPr id="159" name="Object 158">
            <a:extLst>
              <a:ext uri="{FF2B5EF4-FFF2-40B4-BE49-F238E27FC236}">
                <a16:creationId xmlns:a16="http://schemas.microsoft.com/office/drawing/2014/main" id="{A57740D1-D9C3-7C4A-99A5-910B53F898F3}"/>
              </a:ext>
            </a:extLst>
          </p:cNvPr>
          <p:cNvGraphicFramePr>
            <a:graphicFrameLocks noChangeAspect="1"/>
          </p:cNvGraphicFramePr>
          <p:nvPr>
            <p:extLst>
              <p:ext uri="{D42A27DB-BD31-4B8C-83A1-F6EECF244321}">
                <p14:modId xmlns:p14="http://schemas.microsoft.com/office/powerpoint/2010/main" val="1852914366"/>
              </p:ext>
            </p:extLst>
          </p:nvPr>
        </p:nvGraphicFramePr>
        <p:xfrm>
          <a:off x="2032000" y="719138"/>
          <a:ext cx="8128000" cy="5418137"/>
        </p:xfrm>
        <a:graphic>
          <a:graphicData uri="http://schemas.openxmlformats.org/presentationml/2006/ole">
            <mc:AlternateContent xmlns:mc="http://schemas.openxmlformats.org/markup-compatibility/2006">
              <mc:Choice xmlns:v="urn:schemas-microsoft-com:vml" Requires="v">
                <p:oleObj name="Acrobat Document" r:id="rId12" imgW="0" imgH="0" progId="AcroExch.Document.11">
                  <p:embed/>
                </p:oleObj>
              </mc:Choice>
              <mc:Fallback>
                <p:oleObj name="Acrobat Document" r:id="rId12" imgW="0" imgH="0" progId="AcroExch.Document.11">
                  <p:embed/>
                  <p:pic>
                    <p:nvPicPr>
                      <p:cNvPr id="0" name=""/>
                      <p:cNvPicPr/>
                      <p:nvPr/>
                    </p:nvPicPr>
                    <p:blipFill/>
                    <p:spPr>
                      <a:xfrm>
                        <a:off x="2032000" y="719138"/>
                        <a:ext cx="8128000" cy="5418137"/>
                      </a:xfrm>
                      <a:prstGeom prst="rect">
                        <a:avLst/>
                      </a:prstGeom>
                    </p:spPr>
                  </p:pic>
                </p:oleObj>
              </mc:Fallback>
            </mc:AlternateContent>
          </a:graphicData>
        </a:graphic>
      </p:graphicFrame>
      <p:pic>
        <p:nvPicPr>
          <p:cNvPr id="163" name="Picture 162">
            <a:extLst>
              <a:ext uri="{FF2B5EF4-FFF2-40B4-BE49-F238E27FC236}">
                <a16:creationId xmlns:a16="http://schemas.microsoft.com/office/drawing/2014/main" id="{DEC6E988-7FC9-BC29-9F48-F9D7D99E6B8A}"/>
              </a:ext>
            </a:extLst>
          </p:cNvPr>
          <p:cNvPicPr>
            <a:picLocks noChangeAspect="1"/>
          </p:cNvPicPr>
          <p:nvPr/>
        </p:nvPicPr>
        <p:blipFill rotWithShape="1">
          <a:blip r:embed="rId13"/>
          <a:srcRect t="21153" r="26742" b="24351"/>
          <a:stretch/>
        </p:blipFill>
        <p:spPr>
          <a:xfrm>
            <a:off x="2032000" y="2934279"/>
            <a:ext cx="8931564" cy="3737383"/>
          </a:xfrm>
          <a:prstGeom prst="rect">
            <a:avLst/>
          </a:prstGeom>
        </p:spPr>
      </p:pic>
      <p:sp>
        <p:nvSpPr>
          <p:cNvPr id="164" name="Rectangle 163">
            <a:extLst>
              <a:ext uri="{FF2B5EF4-FFF2-40B4-BE49-F238E27FC236}">
                <a16:creationId xmlns:a16="http://schemas.microsoft.com/office/drawing/2014/main" id="{3992C5DC-F351-7526-0E39-CEB9ED7BFA67}"/>
              </a:ext>
            </a:extLst>
          </p:cNvPr>
          <p:cNvSpPr/>
          <p:nvPr/>
        </p:nvSpPr>
        <p:spPr>
          <a:xfrm>
            <a:off x="3754007" y="3823855"/>
            <a:ext cx="1159737" cy="240146"/>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5" name="TextBox 164">
            <a:extLst>
              <a:ext uri="{FF2B5EF4-FFF2-40B4-BE49-F238E27FC236}">
                <a16:creationId xmlns:a16="http://schemas.microsoft.com/office/drawing/2014/main" id="{DDA7D781-C893-CA27-D9F5-4B885EEA0B69}"/>
              </a:ext>
            </a:extLst>
          </p:cNvPr>
          <p:cNvSpPr txBox="1"/>
          <p:nvPr/>
        </p:nvSpPr>
        <p:spPr>
          <a:xfrm>
            <a:off x="9677373" y="1256873"/>
            <a:ext cx="1653309" cy="715089"/>
          </a:xfrm>
          <a:prstGeom prst="roundRect">
            <a:avLst/>
          </a:prstGeom>
          <a:solidFill>
            <a:srgbClr val="FFC000"/>
          </a:solidFill>
        </p:spPr>
        <p:txBody>
          <a:bodyPr wrap="square" rtlCol="0">
            <a:spAutoFit/>
          </a:bodyPr>
          <a:lstStyle/>
          <a:p>
            <a:r>
              <a:rPr lang="en-IN" b="1" dirty="0"/>
              <a:t>Customer Card Design</a:t>
            </a:r>
          </a:p>
        </p:txBody>
      </p:sp>
      <p:sp>
        <p:nvSpPr>
          <p:cNvPr id="166" name="TextBox 165">
            <a:extLst>
              <a:ext uri="{FF2B5EF4-FFF2-40B4-BE49-F238E27FC236}">
                <a16:creationId xmlns:a16="http://schemas.microsoft.com/office/drawing/2014/main" id="{1DC7AF32-9E15-ED4C-E945-B4D56A3FBAF5}"/>
              </a:ext>
            </a:extLst>
          </p:cNvPr>
          <p:cNvSpPr txBox="1"/>
          <p:nvPr/>
        </p:nvSpPr>
        <p:spPr>
          <a:xfrm>
            <a:off x="3654705" y="4217458"/>
            <a:ext cx="1653309" cy="715089"/>
          </a:xfrm>
          <a:prstGeom prst="roundRect">
            <a:avLst/>
          </a:prstGeom>
          <a:solidFill>
            <a:srgbClr val="FFC000"/>
          </a:solidFill>
        </p:spPr>
        <p:txBody>
          <a:bodyPr wrap="square" rtlCol="0">
            <a:spAutoFit/>
          </a:bodyPr>
          <a:lstStyle/>
          <a:p>
            <a:r>
              <a:rPr lang="en-IN" b="1" dirty="0"/>
              <a:t>Customer Card PDF File</a:t>
            </a:r>
          </a:p>
        </p:txBody>
      </p:sp>
    </p:spTree>
    <p:extLst>
      <p:ext uri="{BB962C8B-B14F-4D97-AF65-F5344CB8AC3E}">
        <p14:creationId xmlns:p14="http://schemas.microsoft.com/office/powerpoint/2010/main" val="2270703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778273-F938-9FB7-D14E-DBFAF1FBA496}"/>
            </a:ext>
          </a:extLst>
        </p:cNvPr>
        <p:cNvGrpSpPr/>
        <p:nvPr/>
      </p:nvGrpSpPr>
      <p:grpSpPr>
        <a:xfrm>
          <a:off x="0" y="0"/>
          <a:ext cx="0" cy="0"/>
          <a:chOff x="0" y="0"/>
          <a:chExt cx="0" cy="0"/>
        </a:xfrm>
      </p:grpSpPr>
      <p:pic>
        <p:nvPicPr>
          <p:cNvPr id="150" name="Picture 149">
            <a:extLst>
              <a:ext uri="{FF2B5EF4-FFF2-40B4-BE49-F238E27FC236}">
                <a16:creationId xmlns:a16="http://schemas.microsoft.com/office/drawing/2014/main" id="{BB09A3E9-0DC4-B017-E909-F2FE9B8760AA}"/>
              </a:ext>
            </a:extLst>
          </p:cNvPr>
          <p:cNvPicPr>
            <a:picLocks noChangeAspect="1"/>
          </p:cNvPicPr>
          <p:nvPr/>
        </p:nvPicPr>
        <p:blipFill>
          <a:blip r:embed="rId2"/>
          <a:stretch>
            <a:fillRect/>
          </a:stretch>
        </p:blipFill>
        <p:spPr>
          <a:xfrm>
            <a:off x="1923017" y="1354739"/>
            <a:ext cx="8345965" cy="4148522"/>
          </a:xfrm>
          <a:prstGeom prst="rect">
            <a:avLst/>
          </a:prstGeom>
        </p:spPr>
      </p:pic>
      <p:sp>
        <p:nvSpPr>
          <p:cNvPr id="2" name="TextBox 1">
            <a:extLst>
              <a:ext uri="{FF2B5EF4-FFF2-40B4-BE49-F238E27FC236}">
                <a16:creationId xmlns:a16="http://schemas.microsoft.com/office/drawing/2014/main" id="{A3E97CFF-5011-8367-B8BC-861751E2EBAF}"/>
              </a:ext>
            </a:extLst>
          </p:cNvPr>
          <p:cNvSpPr txBox="1"/>
          <p:nvPr/>
        </p:nvSpPr>
        <p:spPr>
          <a:xfrm>
            <a:off x="1923017" y="507274"/>
            <a:ext cx="1653309" cy="715089"/>
          </a:xfrm>
          <a:prstGeom prst="roundRect">
            <a:avLst/>
          </a:prstGeom>
          <a:solidFill>
            <a:srgbClr val="FFC000"/>
          </a:solidFill>
        </p:spPr>
        <p:txBody>
          <a:bodyPr wrap="square" rtlCol="0">
            <a:spAutoFit/>
          </a:bodyPr>
          <a:lstStyle/>
          <a:p>
            <a:r>
              <a:rPr lang="en-IN" b="1" dirty="0"/>
              <a:t>Customer Report File</a:t>
            </a:r>
          </a:p>
        </p:txBody>
      </p:sp>
    </p:spTree>
    <p:extLst>
      <p:ext uri="{BB962C8B-B14F-4D97-AF65-F5344CB8AC3E}">
        <p14:creationId xmlns:p14="http://schemas.microsoft.com/office/powerpoint/2010/main" val="3900782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803FA-07FB-5E7C-83F4-A562DC957B1F}"/>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3FAEB57-996C-31E3-2735-9A4A60E4504F}"/>
              </a:ext>
            </a:extLst>
          </p:cNvPr>
          <p:cNvPicPr>
            <a:picLocks noChangeAspect="1"/>
          </p:cNvPicPr>
          <p:nvPr/>
        </p:nvPicPr>
        <p:blipFill rotWithShape="1">
          <a:blip r:embed="rId2"/>
          <a:srcRect b="2761"/>
          <a:stretch/>
        </p:blipFill>
        <p:spPr>
          <a:xfrm>
            <a:off x="2014507" y="94672"/>
            <a:ext cx="10065676" cy="6668655"/>
          </a:xfrm>
          <a:prstGeom prst="rect">
            <a:avLst/>
          </a:prstGeom>
        </p:spPr>
      </p:pic>
      <p:sp>
        <p:nvSpPr>
          <p:cNvPr id="3" name="TextBox 2">
            <a:extLst>
              <a:ext uri="{FF2B5EF4-FFF2-40B4-BE49-F238E27FC236}">
                <a16:creationId xmlns:a16="http://schemas.microsoft.com/office/drawing/2014/main" id="{467C4FF9-4880-E90F-7540-0B3E3F136A28}"/>
              </a:ext>
            </a:extLst>
          </p:cNvPr>
          <p:cNvSpPr txBox="1"/>
          <p:nvPr/>
        </p:nvSpPr>
        <p:spPr>
          <a:xfrm>
            <a:off x="111817" y="1467856"/>
            <a:ext cx="1653309" cy="1021556"/>
          </a:xfrm>
          <a:prstGeom prst="roundRect">
            <a:avLst/>
          </a:prstGeom>
          <a:solidFill>
            <a:srgbClr val="FFC000"/>
          </a:solidFill>
        </p:spPr>
        <p:txBody>
          <a:bodyPr wrap="square" rtlCol="0">
            <a:spAutoFit/>
          </a:bodyPr>
          <a:lstStyle/>
          <a:p>
            <a:r>
              <a:rPr lang="en-IN" b="1" dirty="0"/>
              <a:t>Shops Owner Page / Banner for Marketing</a:t>
            </a:r>
          </a:p>
        </p:txBody>
      </p:sp>
    </p:spTree>
    <p:extLst>
      <p:ext uri="{BB962C8B-B14F-4D97-AF65-F5344CB8AC3E}">
        <p14:creationId xmlns:p14="http://schemas.microsoft.com/office/powerpoint/2010/main" val="11956650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179</Words>
  <Application>Microsoft Office PowerPoint</Application>
  <PresentationFormat>Widescreen</PresentationFormat>
  <Paragraphs>45</Paragraphs>
  <Slides>4</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1" baseType="lpstr">
      <vt:lpstr>Arial</vt:lpstr>
      <vt:lpstr>Calibri</vt:lpstr>
      <vt:lpstr>Calibri Light</vt:lpstr>
      <vt:lpstr>Stencil</vt:lpstr>
      <vt:lpstr>Verdana</vt:lpstr>
      <vt:lpstr>Office Theme</vt:lpstr>
      <vt:lpstr>Adobe Acrobat Document</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269/Delhi/Balic Direct/Life</dc:creator>
  <cp:lastModifiedBy>Ankit 269/Delhi/Balic Direct/Life</cp:lastModifiedBy>
  <cp:revision>4</cp:revision>
  <dcterms:created xsi:type="dcterms:W3CDTF">2024-04-12T10:45:26Z</dcterms:created>
  <dcterms:modified xsi:type="dcterms:W3CDTF">2024-04-12T11:16:08Z</dcterms:modified>
</cp:coreProperties>
</file>

<file path=docProps/thumbnail.jpeg>
</file>